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92" r:id="rId9"/>
    <p:sldId id="294" r:id="rId10"/>
    <p:sldId id="295" r:id="rId11"/>
    <p:sldId id="281" r:id="rId12"/>
    <p:sldId id="282" r:id="rId13"/>
    <p:sldId id="283" r:id="rId14"/>
    <p:sldId id="299" r:id="rId15"/>
    <p:sldId id="300" r:id="rId16"/>
    <p:sldId id="288" r:id="rId17"/>
    <p:sldId id="287" r:id="rId18"/>
    <p:sldId id="301" r:id="rId19"/>
    <p:sldId id="302" r:id="rId20"/>
    <p:sldId id="285" r:id="rId21"/>
    <p:sldId id="286" r:id="rId22"/>
    <p:sldId id="303" r:id="rId23"/>
    <p:sldId id="298" r:id="rId24"/>
    <p:sldId id="297" r:id="rId25"/>
    <p:sldId id="304" r:id="rId26"/>
    <p:sldId id="296"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40" autoAdjust="0"/>
  </p:normalViewPr>
  <p:slideViewPr>
    <p:cSldViewPr>
      <p:cViewPr varScale="1">
        <p:scale>
          <a:sx n="112" d="100"/>
          <a:sy n="112" d="100"/>
        </p:scale>
        <p:origin x="15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F6B417-3154-4AD1-8204-A6676CF00767}" type="datetimeFigureOut">
              <a:rPr lang="en-US" smtClean="0"/>
              <a:pPr/>
              <a:t>12/9/2019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87BA1D-93D1-491C-8015-B308C94AE855}" type="slidenum">
              <a:rPr lang="en-US" smtClean="0"/>
              <a:pPr/>
              <a:t>‹#›</a:t>
            </a:fld>
            <a:endParaRPr lang="en-US" dirty="0"/>
          </a:p>
        </p:txBody>
      </p:sp>
    </p:spTree>
    <p:extLst>
      <p:ext uri="{BB962C8B-B14F-4D97-AF65-F5344CB8AC3E}">
        <p14:creationId xmlns:p14="http://schemas.microsoft.com/office/powerpoint/2010/main" val="114169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7BA1D-93D1-491C-8015-B308C94AE855}" type="slidenum">
              <a:rPr lang="en-US" smtClean="0"/>
              <a:pPr/>
              <a:t>3</a:t>
            </a:fld>
            <a:endParaRPr lang="en-US" dirty="0"/>
          </a:p>
        </p:txBody>
      </p:sp>
    </p:spTree>
    <p:extLst>
      <p:ext uri="{BB962C8B-B14F-4D97-AF65-F5344CB8AC3E}">
        <p14:creationId xmlns:p14="http://schemas.microsoft.com/office/powerpoint/2010/main" val="17972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4E230FF-4A1E-4B6A-9CAE-5D04BBC143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AD45FDC-2C7E-410C-AC3B-3B9F1FD818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a:extLst>
              <a:ext uri="{FF2B5EF4-FFF2-40B4-BE49-F238E27FC236}">
                <a16:creationId xmlns:a16="http://schemas.microsoft.com/office/drawing/2014/main" id="{5ABB84AC-88D9-4662-8B42-C7533FC3EE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538"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3375" indent="-228600">
              <a:defRPr>
                <a:solidFill>
                  <a:schemeClr val="tx1"/>
                </a:solidFill>
                <a:latin typeface="Calibri" panose="020F0502020204030204" pitchFamily="34" charset="0"/>
              </a:defRPr>
            </a:lvl4pPr>
            <a:lvl5pPr marL="2060575" indent="-228600">
              <a:defRPr>
                <a:solidFill>
                  <a:schemeClr val="tx1"/>
                </a:solidFill>
                <a:latin typeface="Calibri" panose="020F0502020204030204" pitchFamily="34" charset="0"/>
              </a:defRPr>
            </a:lvl5pPr>
            <a:lvl6pPr marL="2517775" indent="-228600" defTabSz="457200" eaLnBrk="0" fontAlgn="base" hangingPunct="0">
              <a:spcBef>
                <a:spcPct val="0"/>
              </a:spcBef>
              <a:spcAft>
                <a:spcPct val="0"/>
              </a:spcAft>
              <a:defRPr>
                <a:solidFill>
                  <a:schemeClr val="tx1"/>
                </a:solidFill>
                <a:latin typeface="Calibri" panose="020F0502020204030204" pitchFamily="34" charset="0"/>
              </a:defRPr>
            </a:lvl6pPr>
            <a:lvl7pPr marL="2974975" indent="-228600" defTabSz="457200" eaLnBrk="0" fontAlgn="base" hangingPunct="0">
              <a:spcBef>
                <a:spcPct val="0"/>
              </a:spcBef>
              <a:spcAft>
                <a:spcPct val="0"/>
              </a:spcAft>
              <a:defRPr>
                <a:solidFill>
                  <a:schemeClr val="tx1"/>
                </a:solidFill>
                <a:latin typeface="Calibri" panose="020F0502020204030204" pitchFamily="34" charset="0"/>
              </a:defRPr>
            </a:lvl7pPr>
            <a:lvl8pPr marL="3432175" indent="-228600" defTabSz="457200" eaLnBrk="0" fontAlgn="base" hangingPunct="0">
              <a:spcBef>
                <a:spcPct val="0"/>
              </a:spcBef>
              <a:spcAft>
                <a:spcPct val="0"/>
              </a:spcAft>
              <a:defRPr>
                <a:solidFill>
                  <a:schemeClr val="tx1"/>
                </a:solidFill>
                <a:latin typeface="Calibri" panose="020F0502020204030204" pitchFamily="34" charset="0"/>
              </a:defRPr>
            </a:lvl8pPr>
            <a:lvl9pPr marL="3889375"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264EFDD-AB1F-43E2-8BC6-E9B142D97B71}" type="slidenum">
              <a:rPr lang="en-US" altLang="en-US" smtClean="0"/>
              <a:pPr/>
              <a:t>9</a:t>
            </a:fld>
            <a:endParaRPr lang="en-US" altLang="en-US" dirty="0"/>
          </a:p>
        </p:txBody>
      </p:sp>
    </p:spTree>
    <p:extLst>
      <p:ext uri="{BB962C8B-B14F-4D97-AF65-F5344CB8AC3E}">
        <p14:creationId xmlns:p14="http://schemas.microsoft.com/office/powerpoint/2010/main" val="232774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91E7797-E7F0-4ABD-AFBB-161A9AF964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4F18809-478F-4BF5-BCE9-9AD7DE4950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756579D9-A7BC-4049-878A-EF024778FD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538"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3375" indent="-228600">
              <a:defRPr>
                <a:solidFill>
                  <a:schemeClr val="tx1"/>
                </a:solidFill>
                <a:latin typeface="Calibri" panose="020F0502020204030204" pitchFamily="34" charset="0"/>
              </a:defRPr>
            </a:lvl4pPr>
            <a:lvl5pPr marL="2060575" indent="-228600">
              <a:defRPr>
                <a:solidFill>
                  <a:schemeClr val="tx1"/>
                </a:solidFill>
                <a:latin typeface="Calibri" panose="020F0502020204030204" pitchFamily="34" charset="0"/>
              </a:defRPr>
            </a:lvl5pPr>
            <a:lvl6pPr marL="2517775" indent="-228600" defTabSz="457200" eaLnBrk="0" fontAlgn="base" hangingPunct="0">
              <a:spcBef>
                <a:spcPct val="0"/>
              </a:spcBef>
              <a:spcAft>
                <a:spcPct val="0"/>
              </a:spcAft>
              <a:defRPr>
                <a:solidFill>
                  <a:schemeClr val="tx1"/>
                </a:solidFill>
                <a:latin typeface="Calibri" panose="020F0502020204030204" pitchFamily="34" charset="0"/>
              </a:defRPr>
            </a:lvl6pPr>
            <a:lvl7pPr marL="2974975" indent="-228600" defTabSz="457200" eaLnBrk="0" fontAlgn="base" hangingPunct="0">
              <a:spcBef>
                <a:spcPct val="0"/>
              </a:spcBef>
              <a:spcAft>
                <a:spcPct val="0"/>
              </a:spcAft>
              <a:defRPr>
                <a:solidFill>
                  <a:schemeClr val="tx1"/>
                </a:solidFill>
                <a:latin typeface="Calibri" panose="020F0502020204030204" pitchFamily="34" charset="0"/>
              </a:defRPr>
            </a:lvl7pPr>
            <a:lvl8pPr marL="3432175" indent="-228600" defTabSz="457200" eaLnBrk="0" fontAlgn="base" hangingPunct="0">
              <a:spcBef>
                <a:spcPct val="0"/>
              </a:spcBef>
              <a:spcAft>
                <a:spcPct val="0"/>
              </a:spcAft>
              <a:defRPr>
                <a:solidFill>
                  <a:schemeClr val="tx1"/>
                </a:solidFill>
                <a:latin typeface="Calibri" panose="020F0502020204030204" pitchFamily="34" charset="0"/>
              </a:defRPr>
            </a:lvl8pPr>
            <a:lvl9pPr marL="3889375"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35FAD1D-E942-4234-B2D5-1E27ED9D36A6}" type="slidenum">
              <a:rPr lang="en-US" altLang="en-US" smtClean="0"/>
              <a:pPr/>
              <a:t>11</a:t>
            </a:fld>
            <a:endParaRPr lang="en-US" altLang="en-US"/>
          </a:p>
        </p:txBody>
      </p:sp>
    </p:spTree>
    <p:extLst>
      <p:ext uri="{BB962C8B-B14F-4D97-AF65-F5344CB8AC3E}">
        <p14:creationId xmlns:p14="http://schemas.microsoft.com/office/powerpoint/2010/main" val="41740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B4A231A-868B-455C-B019-6097C4A91F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D823768-CDF4-49DB-A2A2-DC71CBF811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52AC4CE2-85C7-4DA1-A0DF-D7B160527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538"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3375" indent="-228600">
              <a:defRPr>
                <a:solidFill>
                  <a:schemeClr val="tx1"/>
                </a:solidFill>
                <a:latin typeface="Calibri" panose="020F0502020204030204" pitchFamily="34" charset="0"/>
              </a:defRPr>
            </a:lvl4pPr>
            <a:lvl5pPr marL="2060575" indent="-228600">
              <a:defRPr>
                <a:solidFill>
                  <a:schemeClr val="tx1"/>
                </a:solidFill>
                <a:latin typeface="Calibri" panose="020F0502020204030204" pitchFamily="34" charset="0"/>
              </a:defRPr>
            </a:lvl5pPr>
            <a:lvl6pPr marL="2517775" indent="-228600" defTabSz="457200" eaLnBrk="0" fontAlgn="base" hangingPunct="0">
              <a:spcBef>
                <a:spcPct val="0"/>
              </a:spcBef>
              <a:spcAft>
                <a:spcPct val="0"/>
              </a:spcAft>
              <a:defRPr>
                <a:solidFill>
                  <a:schemeClr val="tx1"/>
                </a:solidFill>
                <a:latin typeface="Calibri" panose="020F0502020204030204" pitchFamily="34" charset="0"/>
              </a:defRPr>
            </a:lvl6pPr>
            <a:lvl7pPr marL="2974975" indent="-228600" defTabSz="457200" eaLnBrk="0" fontAlgn="base" hangingPunct="0">
              <a:spcBef>
                <a:spcPct val="0"/>
              </a:spcBef>
              <a:spcAft>
                <a:spcPct val="0"/>
              </a:spcAft>
              <a:defRPr>
                <a:solidFill>
                  <a:schemeClr val="tx1"/>
                </a:solidFill>
                <a:latin typeface="Calibri" panose="020F0502020204030204" pitchFamily="34" charset="0"/>
              </a:defRPr>
            </a:lvl7pPr>
            <a:lvl8pPr marL="3432175" indent="-228600" defTabSz="457200" eaLnBrk="0" fontAlgn="base" hangingPunct="0">
              <a:spcBef>
                <a:spcPct val="0"/>
              </a:spcBef>
              <a:spcAft>
                <a:spcPct val="0"/>
              </a:spcAft>
              <a:defRPr>
                <a:solidFill>
                  <a:schemeClr val="tx1"/>
                </a:solidFill>
                <a:latin typeface="Calibri" panose="020F0502020204030204" pitchFamily="34" charset="0"/>
              </a:defRPr>
            </a:lvl8pPr>
            <a:lvl9pPr marL="3889375"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A164DF3-ED6C-4C96-A07E-BD4F631545D3}" type="slidenum">
              <a:rPr lang="en-US" altLang="en-US" smtClean="0"/>
              <a:pPr/>
              <a:t>12</a:t>
            </a:fld>
            <a:endParaRPr lang="en-US" altLang="en-US"/>
          </a:p>
        </p:txBody>
      </p:sp>
    </p:spTree>
    <p:extLst>
      <p:ext uri="{BB962C8B-B14F-4D97-AF65-F5344CB8AC3E}">
        <p14:creationId xmlns:p14="http://schemas.microsoft.com/office/powerpoint/2010/main" val="132906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90ED8F3-FCEE-4CBE-AAFA-5E893A74D7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F13460C-5D14-40AC-96FB-BCFB35EF9E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4580" name="Slide Number Placeholder 3">
            <a:extLst>
              <a:ext uri="{FF2B5EF4-FFF2-40B4-BE49-F238E27FC236}">
                <a16:creationId xmlns:a16="http://schemas.microsoft.com/office/drawing/2014/main" id="{62AAEB55-8C43-4452-B7FC-493E1C8096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538"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3375" indent="-228600">
              <a:defRPr>
                <a:solidFill>
                  <a:schemeClr val="tx1"/>
                </a:solidFill>
                <a:latin typeface="Calibri" panose="020F0502020204030204" pitchFamily="34" charset="0"/>
              </a:defRPr>
            </a:lvl4pPr>
            <a:lvl5pPr marL="2060575" indent="-228600">
              <a:defRPr>
                <a:solidFill>
                  <a:schemeClr val="tx1"/>
                </a:solidFill>
                <a:latin typeface="Calibri" panose="020F0502020204030204" pitchFamily="34" charset="0"/>
              </a:defRPr>
            </a:lvl5pPr>
            <a:lvl6pPr marL="2517775" indent="-228600" defTabSz="457200" eaLnBrk="0" fontAlgn="base" hangingPunct="0">
              <a:spcBef>
                <a:spcPct val="0"/>
              </a:spcBef>
              <a:spcAft>
                <a:spcPct val="0"/>
              </a:spcAft>
              <a:defRPr>
                <a:solidFill>
                  <a:schemeClr val="tx1"/>
                </a:solidFill>
                <a:latin typeface="Calibri" panose="020F0502020204030204" pitchFamily="34" charset="0"/>
              </a:defRPr>
            </a:lvl6pPr>
            <a:lvl7pPr marL="2974975" indent="-228600" defTabSz="457200" eaLnBrk="0" fontAlgn="base" hangingPunct="0">
              <a:spcBef>
                <a:spcPct val="0"/>
              </a:spcBef>
              <a:spcAft>
                <a:spcPct val="0"/>
              </a:spcAft>
              <a:defRPr>
                <a:solidFill>
                  <a:schemeClr val="tx1"/>
                </a:solidFill>
                <a:latin typeface="Calibri" panose="020F0502020204030204" pitchFamily="34" charset="0"/>
              </a:defRPr>
            </a:lvl7pPr>
            <a:lvl8pPr marL="3432175" indent="-228600" defTabSz="457200" eaLnBrk="0" fontAlgn="base" hangingPunct="0">
              <a:spcBef>
                <a:spcPct val="0"/>
              </a:spcBef>
              <a:spcAft>
                <a:spcPct val="0"/>
              </a:spcAft>
              <a:defRPr>
                <a:solidFill>
                  <a:schemeClr val="tx1"/>
                </a:solidFill>
                <a:latin typeface="Calibri" panose="020F0502020204030204" pitchFamily="34" charset="0"/>
              </a:defRPr>
            </a:lvl8pPr>
            <a:lvl9pPr marL="3889375"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37C9024-8ACE-41C2-83C8-C9BC15EC31CC}" type="slidenum">
              <a:rPr lang="en-US" altLang="en-US" smtClean="0"/>
              <a:pPr/>
              <a:t>13</a:t>
            </a:fld>
            <a:endParaRPr lang="en-US" altLang="en-US"/>
          </a:p>
        </p:txBody>
      </p:sp>
    </p:spTree>
    <p:extLst>
      <p:ext uri="{BB962C8B-B14F-4D97-AF65-F5344CB8AC3E}">
        <p14:creationId xmlns:p14="http://schemas.microsoft.com/office/powerpoint/2010/main" val="204446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112EADF-FA17-47FB-B2E2-4C0A037905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0791D1C-C956-432F-98CD-E767EF4F53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2570ACA6-972F-4DE1-A9B0-0FFB5E571B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538"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3375" indent="-228600">
              <a:defRPr>
                <a:solidFill>
                  <a:schemeClr val="tx1"/>
                </a:solidFill>
                <a:latin typeface="Calibri" panose="020F0502020204030204" pitchFamily="34" charset="0"/>
              </a:defRPr>
            </a:lvl4pPr>
            <a:lvl5pPr marL="2060575" indent="-228600">
              <a:defRPr>
                <a:solidFill>
                  <a:schemeClr val="tx1"/>
                </a:solidFill>
                <a:latin typeface="Calibri" panose="020F0502020204030204" pitchFamily="34" charset="0"/>
              </a:defRPr>
            </a:lvl5pPr>
            <a:lvl6pPr marL="2517775" indent="-228600" defTabSz="457200" eaLnBrk="0" fontAlgn="base" hangingPunct="0">
              <a:spcBef>
                <a:spcPct val="0"/>
              </a:spcBef>
              <a:spcAft>
                <a:spcPct val="0"/>
              </a:spcAft>
              <a:defRPr>
                <a:solidFill>
                  <a:schemeClr val="tx1"/>
                </a:solidFill>
                <a:latin typeface="Calibri" panose="020F0502020204030204" pitchFamily="34" charset="0"/>
              </a:defRPr>
            </a:lvl6pPr>
            <a:lvl7pPr marL="2974975" indent="-228600" defTabSz="457200" eaLnBrk="0" fontAlgn="base" hangingPunct="0">
              <a:spcBef>
                <a:spcPct val="0"/>
              </a:spcBef>
              <a:spcAft>
                <a:spcPct val="0"/>
              </a:spcAft>
              <a:defRPr>
                <a:solidFill>
                  <a:schemeClr val="tx1"/>
                </a:solidFill>
                <a:latin typeface="Calibri" panose="020F0502020204030204" pitchFamily="34" charset="0"/>
              </a:defRPr>
            </a:lvl7pPr>
            <a:lvl8pPr marL="3432175" indent="-228600" defTabSz="457200" eaLnBrk="0" fontAlgn="base" hangingPunct="0">
              <a:spcBef>
                <a:spcPct val="0"/>
              </a:spcBef>
              <a:spcAft>
                <a:spcPct val="0"/>
              </a:spcAft>
              <a:defRPr>
                <a:solidFill>
                  <a:schemeClr val="tx1"/>
                </a:solidFill>
                <a:latin typeface="Calibri" panose="020F0502020204030204" pitchFamily="34" charset="0"/>
              </a:defRPr>
            </a:lvl8pPr>
            <a:lvl9pPr marL="3889375"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64BE960-944B-43C9-8458-14358E5780AF}" type="slidenum">
              <a:rPr lang="en-US" altLang="en-US" smtClean="0"/>
              <a:pPr/>
              <a:t>14</a:t>
            </a:fld>
            <a:endParaRPr lang="en-US" altLang="en-US"/>
          </a:p>
        </p:txBody>
      </p:sp>
    </p:spTree>
    <p:extLst>
      <p:ext uri="{BB962C8B-B14F-4D97-AF65-F5344CB8AC3E}">
        <p14:creationId xmlns:p14="http://schemas.microsoft.com/office/powerpoint/2010/main" val="3129311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7BA1D-93D1-491C-8015-B308C94AE855}" type="slidenum">
              <a:rPr lang="en-US" smtClean="0"/>
              <a:pPr/>
              <a:t>17</a:t>
            </a:fld>
            <a:endParaRPr lang="en-US" dirty="0"/>
          </a:p>
        </p:txBody>
      </p:sp>
    </p:spTree>
    <p:extLst>
      <p:ext uri="{BB962C8B-B14F-4D97-AF65-F5344CB8AC3E}">
        <p14:creationId xmlns:p14="http://schemas.microsoft.com/office/powerpoint/2010/main" val="121920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7BA1D-93D1-491C-8015-B308C94AE855}" type="slidenum">
              <a:rPr lang="en-US" smtClean="0"/>
              <a:pPr/>
              <a:t>20</a:t>
            </a:fld>
            <a:endParaRPr lang="en-US" dirty="0"/>
          </a:p>
        </p:txBody>
      </p:sp>
    </p:spTree>
    <p:extLst>
      <p:ext uri="{BB962C8B-B14F-4D97-AF65-F5344CB8AC3E}">
        <p14:creationId xmlns:p14="http://schemas.microsoft.com/office/powerpoint/2010/main" val="3830727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5C02EC-0726-4994-B161-44CA61BA7177}"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14187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5C02EC-0726-4994-B161-44CA61BA7177}"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6704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5C02EC-0726-4994-B161-44CA61BA7177}"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259690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5C02EC-0726-4994-B161-44CA61BA7177}"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16535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5C02EC-0726-4994-B161-44CA61BA7177}"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367636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5C02EC-0726-4994-B161-44CA61BA7177}"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136892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5C02EC-0726-4994-B161-44CA61BA7177}" type="datetimeFigureOut">
              <a:rPr lang="en-US" smtClean="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33468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5C02EC-0726-4994-B161-44CA61BA7177}" type="datetimeFigureOut">
              <a:rPr lang="en-US" smtClean="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80808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C02EC-0726-4994-B161-44CA61BA7177}" type="datetimeFigureOut">
              <a:rPr lang="en-US" smtClean="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3107076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5C02EC-0726-4994-B161-44CA61BA7177}"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339941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5C02EC-0726-4994-B161-44CA61BA7177}"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340118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C02EC-0726-4994-B161-44CA61BA7177}" type="datetimeFigureOut">
              <a:rPr lang="en-US" smtClean="0"/>
              <a:pPr/>
              <a:t>12/9/2019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117165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bit.ly/2qvgTF5" TargetMode="External"/><Relationship Id="rId2" Type="http://schemas.openxmlformats.org/officeDocument/2006/relationships/hyperlink" Target="mailto:membership@ahep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embership@ahepa.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05" y="228600"/>
            <a:ext cx="8229600" cy="1524000"/>
          </a:xfrm>
          <a:ln w="38100">
            <a:solidFill>
              <a:schemeClr val="tx1"/>
            </a:solidFill>
          </a:ln>
        </p:spPr>
        <p:txBody>
          <a:bodyPr>
            <a:normAutofit fontScale="90000"/>
          </a:bodyPr>
          <a:lstStyle/>
          <a:p>
            <a:br>
              <a:rPr lang="en-US" sz="3600" dirty="0"/>
            </a:br>
            <a:r>
              <a:rPr lang="en-US" sz="3600" dirty="0"/>
              <a:t>A Guide to AHEPA Online Membership</a:t>
            </a:r>
            <a:br>
              <a:rPr lang="en-US" sz="3600" dirty="0"/>
            </a:br>
            <a:r>
              <a:rPr lang="en-US" sz="3600" dirty="0"/>
              <a:t>Presented by </a:t>
            </a:r>
            <a:br>
              <a:rPr lang="en-US" sz="3600" dirty="0"/>
            </a:br>
            <a:r>
              <a:rPr lang="en-US" sz="2200" dirty="0"/>
              <a:t>Rosalind N. Ofuokwu, MBA-Director of Membership</a:t>
            </a:r>
            <a:br>
              <a:rPr lang="en-US" sz="3600" dirty="0"/>
            </a:br>
            <a:br>
              <a:rPr lang="en-US" sz="2700" dirty="0"/>
            </a:br>
            <a:endParaRPr lang="en-US" sz="2700" dirty="0"/>
          </a:p>
        </p:txBody>
      </p:sp>
      <p:sp>
        <p:nvSpPr>
          <p:cNvPr id="3" name="Content Placeholder 2"/>
          <p:cNvSpPr>
            <a:spLocks noGrp="1"/>
          </p:cNvSpPr>
          <p:nvPr>
            <p:ph idx="1"/>
          </p:nvPr>
        </p:nvSpPr>
        <p:spPr>
          <a:xfrm>
            <a:off x="533400" y="1828800"/>
            <a:ext cx="8229600" cy="4648200"/>
          </a:xfrm>
        </p:spPr>
        <p:txBody>
          <a:bodyPr>
            <a:normAutofit/>
          </a:bodyPr>
          <a:lstStyle/>
          <a:p>
            <a:r>
              <a:rPr lang="en-US" dirty="0"/>
              <a:t>Review of key functions to</a:t>
            </a:r>
            <a:r>
              <a:rPr lang="en-US" dirty="0">
                <a:solidFill>
                  <a:srgbClr val="FF0000"/>
                </a:solidFill>
              </a:rPr>
              <a:t> </a:t>
            </a:r>
            <a:r>
              <a:rPr lang="en-US" dirty="0"/>
              <a:t>navigate the membership website.</a:t>
            </a:r>
          </a:p>
          <a:p>
            <a:r>
              <a:rPr lang="en-US" dirty="0"/>
              <a:t>You will learn how to:</a:t>
            </a:r>
          </a:p>
          <a:p>
            <a:pPr lvl="2">
              <a:buFont typeface="Wingdings" panose="05000000000000000000" pitchFamily="2" charset="2"/>
              <a:buChar char="ü"/>
            </a:pPr>
            <a:r>
              <a:rPr lang="en-US" dirty="0"/>
              <a:t>Sign-on as first-time user</a:t>
            </a:r>
          </a:p>
          <a:p>
            <a:pPr lvl="2">
              <a:buFont typeface="Wingdings" panose="05000000000000000000" pitchFamily="2" charset="2"/>
              <a:buChar char="ü"/>
            </a:pPr>
            <a:r>
              <a:rPr lang="en-US" dirty="0"/>
              <a:t>Manage personal account</a:t>
            </a:r>
          </a:p>
          <a:p>
            <a:pPr lvl="2">
              <a:buFont typeface="Wingdings" panose="05000000000000000000" pitchFamily="2" charset="2"/>
              <a:buChar char="ü"/>
            </a:pPr>
            <a:r>
              <a:rPr lang="en-US" dirty="0"/>
              <a:t>Manage chapter/member account (for chapter officers only)</a:t>
            </a:r>
          </a:p>
          <a:p>
            <a:pPr lvl="2">
              <a:buFont typeface="Wingdings" panose="05000000000000000000" pitchFamily="2" charset="2"/>
              <a:buChar char="ü"/>
            </a:pPr>
            <a:r>
              <a:rPr lang="en-US" dirty="0"/>
              <a:t>Download reports (for officers use only)  </a:t>
            </a:r>
          </a:p>
          <a:p>
            <a:pPr lvl="2">
              <a:buFont typeface="Wingdings" panose="05000000000000000000" pitchFamily="2" charset="2"/>
              <a:buChar char="ü"/>
            </a:pPr>
            <a:r>
              <a:rPr lang="en-US" dirty="0"/>
              <a:t>Chapter dues payment (for chapter officers only)</a:t>
            </a:r>
          </a:p>
          <a:p>
            <a:pPr marL="914400" lvl="2" indent="0">
              <a:buNone/>
            </a:pPr>
            <a:endParaRPr lang="en-US" dirty="0"/>
          </a:p>
        </p:txBody>
      </p:sp>
    </p:spTree>
    <p:extLst>
      <p:ext uri="{BB962C8B-B14F-4D97-AF65-F5344CB8AC3E}">
        <p14:creationId xmlns:p14="http://schemas.microsoft.com/office/powerpoint/2010/main" val="76318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019800" cy="685800"/>
          </a:xfrm>
        </p:spPr>
        <p:txBody>
          <a:bodyPr>
            <a:normAutofit/>
          </a:bodyPr>
          <a:lstStyle/>
          <a:p>
            <a:r>
              <a:rPr lang="en-US" dirty="0"/>
              <a:t>Q: Can Headquarters Collect Chapter Dues?</a:t>
            </a:r>
          </a:p>
        </p:txBody>
      </p:sp>
      <p:sp>
        <p:nvSpPr>
          <p:cNvPr id="4" name="Text Placeholder 3"/>
          <p:cNvSpPr>
            <a:spLocks noGrp="1"/>
          </p:cNvSpPr>
          <p:nvPr>
            <p:ph type="body" sz="half" idx="2"/>
          </p:nvPr>
        </p:nvSpPr>
        <p:spPr>
          <a:xfrm>
            <a:off x="1676400" y="1219200"/>
            <a:ext cx="5715000" cy="4191000"/>
          </a:xfrm>
        </p:spPr>
        <p:txBody>
          <a:bodyPr>
            <a:normAutofit/>
          </a:bodyPr>
          <a:lstStyle/>
          <a:p>
            <a:pPr marL="285750" indent="-285750">
              <a:buFont typeface="Arial" panose="020B0604020202020204" pitchFamily="34" charset="0"/>
              <a:buChar char="•"/>
            </a:pPr>
            <a:r>
              <a:rPr lang="en-US" sz="1900" dirty="0"/>
              <a:t>According to the IRS, we are a 501(c)(10) operating under a lodge system. </a:t>
            </a:r>
          </a:p>
          <a:p>
            <a:pPr marL="285750" indent="-285750">
              <a:buFont typeface="Arial" panose="020B0604020202020204" pitchFamily="34" charset="0"/>
              <a:buChar char="•"/>
            </a:pPr>
            <a:r>
              <a:rPr lang="en-US" sz="1900" dirty="0"/>
              <a:t>If Headquarters is to collect chapter and district dues at varied amounts, we would not be operating under a lodge system and would therefore lose our exemption as a 501(c)(10) organization.</a:t>
            </a:r>
          </a:p>
          <a:p>
            <a:pPr marL="285750" indent="-285750">
              <a:buFont typeface="Arial" panose="020B0604020202020204" pitchFamily="34" charset="0"/>
              <a:buChar char="•"/>
            </a:pPr>
            <a:r>
              <a:rPr lang="en-US" sz="1900" dirty="0"/>
              <a:t>However, if Chapters were to agree on a fixed amount for membership dues, Headquarters would be able to collect the chapter amount and issue the chapter’s portion back to the chapter.</a:t>
            </a:r>
          </a:p>
          <a:p>
            <a:endParaRPr lang="en-US" dirty="0"/>
          </a:p>
        </p:txBody>
      </p:sp>
      <p:sp>
        <p:nvSpPr>
          <p:cNvPr id="3" name="Slide Number Placeholder 2"/>
          <p:cNvSpPr>
            <a:spLocks noGrp="1"/>
          </p:cNvSpPr>
          <p:nvPr>
            <p:ph type="sldNum" sz="quarter" idx="12"/>
          </p:nvPr>
        </p:nvSpPr>
        <p:spPr/>
        <p:txBody>
          <a:bodyPr/>
          <a:lstStyle/>
          <a:p>
            <a:fld id="{5F5621C5-BE54-45EB-A814-19E8A2D60E7A}" type="slidenum">
              <a:rPr lang="en-US" smtClean="0"/>
              <a:t>10</a:t>
            </a:fld>
            <a:endParaRPr lang="en-US"/>
          </a:p>
        </p:txBody>
      </p:sp>
    </p:spTree>
    <p:extLst>
      <p:ext uri="{BB962C8B-B14F-4D97-AF65-F5344CB8AC3E}">
        <p14:creationId xmlns:p14="http://schemas.microsoft.com/office/powerpoint/2010/main" val="1272724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288B131-A790-42CC-8861-DF715DA1CFB3}"/>
              </a:ext>
            </a:extLst>
          </p:cNvPr>
          <p:cNvSpPr>
            <a:spLocks noGrp="1"/>
          </p:cNvSpPr>
          <p:nvPr>
            <p:ph type="title"/>
          </p:nvPr>
        </p:nvSpPr>
        <p:spPr>
          <a:xfrm>
            <a:off x="546100" y="250825"/>
            <a:ext cx="8059738" cy="630238"/>
          </a:xfrm>
        </p:spPr>
        <p:txBody>
          <a:bodyPr>
            <a:normAutofit fontScale="90000"/>
          </a:bodyPr>
          <a:lstStyle/>
          <a:p>
            <a:pPr algn="ctr" eaLnBrk="1" hangingPunct="1">
              <a:defRPr/>
            </a:pPr>
            <a:r>
              <a:rPr lang="en-US" altLang="en-US" sz="2400" dirty="0">
                <a:solidFill>
                  <a:schemeClr val="tx2">
                    <a:lumMod val="75000"/>
                  </a:schemeClr>
                </a:solidFill>
                <a:latin typeface="Georgia" panose="02040502050405020303" pitchFamily="18" charset="0"/>
              </a:rPr>
              <a:t>PAYMENT PAYMENT: CHAPTER OFFICER LEVEL</a:t>
            </a:r>
          </a:p>
        </p:txBody>
      </p:sp>
      <p:sp>
        <p:nvSpPr>
          <p:cNvPr id="19459" name="Text Placeholder 3">
            <a:extLst>
              <a:ext uri="{FF2B5EF4-FFF2-40B4-BE49-F238E27FC236}">
                <a16:creationId xmlns:a16="http://schemas.microsoft.com/office/drawing/2014/main" id="{5C56A1F8-F8E5-4805-82BD-7B52DF2166FF}"/>
              </a:ext>
            </a:extLst>
          </p:cNvPr>
          <p:cNvSpPr>
            <a:spLocks noGrp="1"/>
          </p:cNvSpPr>
          <p:nvPr>
            <p:ph type="body" sz="half" idx="2"/>
          </p:nvPr>
        </p:nvSpPr>
        <p:spPr>
          <a:xfrm>
            <a:off x="779463" y="942975"/>
            <a:ext cx="7386637" cy="990600"/>
          </a:xfrm>
        </p:spPr>
        <p:txBody>
          <a:bodyPr/>
          <a:lstStyle/>
          <a:p>
            <a:pPr eaLnBrk="1" hangingPunct="1">
              <a:buFont typeface="Wingdings" panose="05000000000000000000" pitchFamily="2" charset="2"/>
              <a:buChar char="Ø"/>
            </a:pPr>
            <a:r>
              <a:rPr lang="en-US" altLang="en-US" b="1" dirty="0">
                <a:solidFill>
                  <a:srgbClr val="C00000"/>
                </a:solidFill>
                <a:latin typeface="Georgia" panose="02040502050405020303" pitchFamily="18" charset="0"/>
              </a:rPr>
              <a:t>Step 1: </a:t>
            </a:r>
            <a:r>
              <a:rPr lang="en-US" altLang="en-US" dirty="0">
                <a:latin typeface="Georgia" panose="02040502050405020303" pitchFamily="18" charset="0"/>
              </a:rPr>
              <a:t> If you are a chapter officer, use your username to log in to your member page</a:t>
            </a:r>
          </a:p>
          <a:p>
            <a:pPr eaLnBrk="1" hangingPunct="1">
              <a:buFont typeface="Wingdings" panose="05000000000000000000" pitchFamily="2" charset="2"/>
              <a:buChar char="Ø"/>
            </a:pPr>
            <a:r>
              <a:rPr lang="en-US" altLang="en-US" b="1" dirty="0">
                <a:solidFill>
                  <a:srgbClr val="C00000"/>
                </a:solidFill>
                <a:latin typeface="Georgia" panose="02040502050405020303" pitchFamily="18" charset="0"/>
              </a:rPr>
              <a:t>Step 2:</a:t>
            </a:r>
            <a:r>
              <a:rPr lang="en-US" altLang="en-US" dirty="0">
                <a:latin typeface="Georgia" panose="02040502050405020303" pitchFamily="18" charset="0"/>
              </a:rPr>
              <a:t> Click on the </a:t>
            </a:r>
            <a:r>
              <a:rPr lang="en-US" altLang="en-US" b="1" i="1" dirty="0">
                <a:latin typeface="Georgia" panose="02040502050405020303" pitchFamily="18" charset="0"/>
              </a:rPr>
              <a:t>“Chapter Group Payment”</a:t>
            </a:r>
            <a:r>
              <a:rPr lang="en-US" altLang="en-US" i="1" dirty="0">
                <a:latin typeface="Georgia" panose="02040502050405020303" pitchFamily="18" charset="0"/>
              </a:rPr>
              <a:t> </a:t>
            </a:r>
            <a:r>
              <a:rPr lang="en-US" altLang="en-US" dirty="0">
                <a:latin typeface="Georgia" panose="02040502050405020303" pitchFamily="18" charset="0"/>
              </a:rPr>
              <a:t>tab (example circled in </a:t>
            </a:r>
            <a:r>
              <a:rPr lang="en-US" altLang="en-US" b="1" dirty="0">
                <a:solidFill>
                  <a:srgbClr val="FF0000"/>
                </a:solidFill>
                <a:latin typeface="Georgia" panose="02040502050405020303" pitchFamily="18" charset="0"/>
              </a:rPr>
              <a:t>red</a:t>
            </a:r>
            <a:r>
              <a:rPr lang="en-US" altLang="en-US" dirty="0">
                <a:latin typeface="Georgia" panose="02040502050405020303" pitchFamily="18" charset="0"/>
              </a:rPr>
              <a:t>).  </a:t>
            </a:r>
          </a:p>
        </p:txBody>
      </p:sp>
      <p:pic>
        <p:nvPicPr>
          <p:cNvPr id="19460" name="Picture 8">
            <a:extLst>
              <a:ext uri="{FF2B5EF4-FFF2-40B4-BE49-F238E27FC236}">
                <a16:creationId xmlns:a16="http://schemas.microsoft.com/office/drawing/2014/main" id="{D9AAA2B1-DA72-49E4-AD85-0DC5B460B297}"/>
              </a:ext>
            </a:extLst>
          </p:cNvPr>
          <p:cNvPicPr>
            <a:picLocks noChangeAspect="1"/>
          </p:cNvPicPr>
          <p:nvPr/>
        </p:nvPicPr>
        <p:blipFill>
          <a:blip r:embed="rId3" cstate="print">
            <a:extLst>
              <a:ext uri="{28A0092B-C50C-407E-A947-70E740481C1C}">
                <a14:useLocalDpi xmlns:a14="http://schemas.microsoft.com/office/drawing/2010/main" val="0"/>
              </a:ext>
            </a:extLst>
          </a:blip>
          <a:srcRect l="15765" t="6079" r="16356" b="5273"/>
          <a:stretch>
            <a:fillRect/>
          </a:stretch>
        </p:blipFill>
        <p:spPr bwMode="auto">
          <a:xfrm>
            <a:off x="2079625" y="2498725"/>
            <a:ext cx="4992688"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20EF44F7-AC66-452A-A8AE-9B7C2A25565D}"/>
              </a:ext>
            </a:extLst>
          </p:cNvPr>
          <p:cNvSpPr/>
          <p:nvPr/>
        </p:nvSpPr>
        <p:spPr>
          <a:xfrm>
            <a:off x="4679950" y="2960688"/>
            <a:ext cx="1017588" cy="400050"/>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42717739"/>
      </p:ext>
    </p:extLst>
  </p:cSld>
  <p:clrMapOvr>
    <a:masterClrMapping/>
  </p:clrMapOvr>
  <mc:AlternateContent xmlns:mc="http://schemas.openxmlformats.org/markup-compatibility/2006" xmlns:p14="http://schemas.microsoft.com/office/powerpoint/2010/main">
    <mc:Choice Requires="p14">
      <p:transition spd="slow" p14:dur="2000" advTm="10910"/>
    </mc:Choice>
    <mc:Fallback xmlns="">
      <p:transition spd="slow" advTm="1091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9F4E2D6-0A88-4C44-B2C6-28F3E24136F1}"/>
              </a:ext>
            </a:extLst>
          </p:cNvPr>
          <p:cNvSpPr>
            <a:spLocks noGrp="1"/>
          </p:cNvSpPr>
          <p:nvPr>
            <p:ph type="title"/>
          </p:nvPr>
        </p:nvSpPr>
        <p:spPr>
          <a:xfrm>
            <a:off x="677863" y="304800"/>
            <a:ext cx="7573962" cy="460375"/>
          </a:xfrm>
        </p:spPr>
        <p:txBody>
          <a:bodyPr/>
          <a:lstStyle/>
          <a:p>
            <a:pPr algn="ctr" eaLnBrk="1" hangingPunct="1">
              <a:defRPr/>
            </a:pPr>
            <a:r>
              <a:rPr lang="en-US" altLang="en-US" sz="2400" dirty="0">
                <a:solidFill>
                  <a:schemeClr val="tx2">
                    <a:lumMod val="75000"/>
                  </a:schemeClr>
                </a:solidFill>
                <a:latin typeface="Georgia" panose="02040502050405020303" pitchFamily="18" charset="0"/>
              </a:rPr>
              <a:t>DUES PAYMENT: CHAPTER OFFICER LEVEL</a:t>
            </a:r>
            <a:endParaRPr lang="en-US" altLang="en-US" sz="2400" dirty="0"/>
          </a:p>
        </p:txBody>
      </p:sp>
      <p:sp>
        <p:nvSpPr>
          <p:cNvPr id="4" name="Text Placeholder 3">
            <a:extLst>
              <a:ext uri="{FF2B5EF4-FFF2-40B4-BE49-F238E27FC236}">
                <a16:creationId xmlns:a16="http://schemas.microsoft.com/office/drawing/2014/main" id="{39FD4A3F-F59D-4EAB-8AB1-92E238EC726E}"/>
              </a:ext>
            </a:extLst>
          </p:cNvPr>
          <p:cNvSpPr>
            <a:spLocks noGrp="1"/>
          </p:cNvSpPr>
          <p:nvPr>
            <p:ph type="body" sz="half" idx="2"/>
          </p:nvPr>
        </p:nvSpPr>
        <p:spPr>
          <a:xfrm>
            <a:off x="982663" y="838200"/>
            <a:ext cx="7493000" cy="1366838"/>
          </a:xfrm>
        </p:spPr>
        <p:txBody>
          <a:bodyPr>
            <a:normAutofit fontScale="92500" lnSpcReduction="20000"/>
          </a:bodyPr>
          <a:lstStyle/>
          <a:p>
            <a:pPr marL="285750" indent="-285750" eaLnBrk="1" hangingPunct="1">
              <a:buFont typeface="Wingdings" panose="05000000000000000000" pitchFamily="2" charset="2"/>
              <a:buChar char="Ø"/>
              <a:defRPr/>
            </a:pPr>
            <a:r>
              <a:rPr lang="en-US" dirty="0">
                <a:latin typeface="Georgia" panose="02040502050405020303" pitchFamily="18" charset="0"/>
              </a:rPr>
              <a:t>Once you click on the “</a:t>
            </a:r>
            <a:r>
              <a:rPr lang="en-US" b="1" i="1" dirty="0">
                <a:latin typeface="Georgia" panose="02040502050405020303" pitchFamily="18" charset="0"/>
              </a:rPr>
              <a:t>Chapter Group Payment</a:t>
            </a:r>
            <a:r>
              <a:rPr lang="en-US" b="1" dirty="0">
                <a:latin typeface="Georgia" panose="02040502050405020303" pitchFamily="18" charset="0"/>
              </a:rPr>
              <a:t>”</a:t>
            </a:r>
            <a:r>
              <a:rPr lang="en-US" dirty="0">
                <a:latin typeface="Georgia" panose="02040502050405020303" pitchFamily="18" charset="0"/>
              </a:rPr>
              <a:t> tab, the member </a:t>
            </a:r>
            <a:r>
              <a:rPr lang="en-US" b="1" dirty="0">
                <a:latin typeface="Georgia" panose="02040502050405020303" pitchFamily="18" charset="0"/>
              </a:rPr>
              <a:t>“</a:t>
            </a:r>
            <a:r>
              <a:rPr lang="en-US" b="1" i="1" dirty="0">
                <a:latin typeface="Georgia" panose="02040502050405020303" pitchFamily="18" charset="0"/>
              </a:rPr>
              <a:t>Payment Selection</a:t>
            </a:r>
            <a:r>
              <a:rPr lang="en-US" b="1" dirty="0">
                <a:latin typeface="Georgia" panose="02040502050405020303" pitchFamily="18" charset="0"/>
              </a:rPr>
              <a:t>” </a:t>
            </a:r>
            <a:r>
              <a:rPr lang="en-US" dirty="0">
                <a:latin typeface="Georgia" panose="02040502050405020303" pitchFamily="18" charset="0"/>
              </a:rPr>
              <a:t>page opens</a:t>
            </a:r>
          </a:p>
          <a:p>
            <a:pPr marL="285750" indent="-285750" eaLnBrk="1" hangingPunct="1">
              <a:buFont typeface="Wingdings" panose="05000000000000000000" pitchFamily="2" charset="2"/>
              <a:buChar char="Ø"/>
              <a:defRPr/>
            </a:pPr>
            <a:r>
              <a:rPr lang="en-US" b="1" dirty="0">
                <a:solidFill>
                  <a:srgbClr val="C00000"/>
                </a:solidFill>
                <a:latin typeface="Georgia" panose="02040502050405020303" pitchFamily="18" charset="0"/>
              </a:rPr>
              <a:t>Step 3:</a:t>
            </a:r>
            <a:r>
              <a:rPr lang="en-US" dirty="0">
                <a:latin typeface="Georgia" panose="02040502050405020303" pitchFamily="18" charset="0"/>
              </a:rPr>
              <a:t> Select the members you are paying for by clicking on the payment box next to each member’s name.</a:t>
            </a:r>
          </a:p>
          <a:p>
            <a:pPr marL="285750" indent="-285750" eaLnBrk="1" hangingPunct="1">
              <a:buFont typeface="Wingdings" panose="05000000000000000000" pitchFamily="2" charset="2"/>
              <a:buChar char="Ø"/>
              <a:defRPr/>
            </a:pPr>
            <a:r>
              <a:rPr lang="en-US" dirty="0">
                <a:latin typeface="Georgia" panose="02040502050405020303" pitchFamily="18" charset="0"/>
              </a:rPr>
              <a:t>Once selection is completed, click on </a:t>
            </a:r>
            <a:r>
              <a:rPr lang="en-US" b="1" i="1" dirty="0">
                <a:latin typeface="Georgia" panose="02040502050405020303" pitchFamily="18" charset="0"/>
              </a:rPr>
              <a:t>“Pay Cash Dues”  </a:t>
            </a:r>
            <a:r>
              <a:rPr lang="en-US" dirty="0">
                <a:latin typeface="Georgia" panose="02040502050405020303" pitchFamily="18" charset="0"/>
              </a:rPr>
              <a:t> </a:t>
            </a:r>
          </a:p>
          <a:p>
            <a:pPr eaLnBrk="1" hangingPunct="1">
              <a:defRPr/>
            </a:pPr>
            <a:r>
              <a:rPr lang="en-US" dirty="0"/>
              <a:t> </a:t>
            </a:r>
          </a:p>
          <a:p>
            <a:pPr eaLnBrk="1" hangingPunct="1">
              <a:defRPr/>
            </a:pPr>
            <a:r>
              <a:rPr lang="en-US" dirty="0"/>
              <a:t> </a:t>
            </a:r>
          </a:p>
        </p:txBody>
      </p:sp>
      <p:pic>
        <p:nvPicPr>
          <p:cNvPr id="21508" name="Picture Placeholder 4">
            <a:extLst>
              <a:ext uri="{FF2B5EF4-FFF2-40B4-BE49-F238E27FC236}">
                <a16:creationId xmlns:a16="http://schemas.microsoft.com/office/drawing/2014/main" id="{08C2DF65-15B8-4A04-A9B7-A69D829F41B9}"/>
              </a:ext>
            </a:extLst>
          </p:cNvPr>
          <p:cNvPicPr>
            <a:picLocks noGrp="1"/>
          </p:cNvPicPr>
          <p:nvPr>
            <p:ph type="pic" idx="1"/>
          </p:nvPr>
        </p:nvPicPr>
        <p:blipFill>
          <a:blip r:embed="rId3">
            <a:extLst>
              <a:ext uri="{28A0092B-C50C-407E-A947-70E740481C1C}">
                <a14:useLocalDpi xmlns:a14="http://schemas.microsoft.com/office/drawing/2010/main" val="0"/>
              </a:ext>
            </a:extLst>
          </a:blip>
          <a:srcRect l="17827" t="7281" r="17560" b="33881"/>
          <a:stretch>
            <a:fillRect/>
          </a:stretch>
        </p:blipFill>
        <p:spPr>
          <a:xfrm>
            <a:off x="1531938" y="2578100"/>
            <a:ext cx="6218237" cy="3187700"/>
          </a:xfrm>
        </p:spPr>
      </p:pic>
    </p:spTree>
    <p:extLst>
      <p:ext uri="{BB962C8B-B14F-4D97-AF65-F5344CB8AC3E}">
        <p14:creationId xmlns:p14="http://schemas.microsoft.com/office/powerpoint/2010/main" val="1590027648"/>
      </p:ext>
    </p:extLst>
  </p:cSld>
  <p:clrMapOvr>
    <a:masterClrMapping/>
  </p:clrMapOvr>
  <mc:AlternateContent xmlns:mc="http://schemas.openxmlformats.org/markup-compatibility/2006" xmlns:p14="http://schemas.microsoft.com/office/powerpoint/2010/main">
    <mc:Choice Requires="p14">
      <p:transition spd="slow" p14:dur="2000" advTm="14049"/>
    </mc:Choice>
    <mc:Fallback xmlns="">
      <p:transition spd="slow" advTm="1404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8CA9C84-1D18-49C5-8A44-7EDA46EA423B}"/>
              </a:ext>
            </a:extLst>
          </p:cNvPr>
          <p:cNvSpPr>
            <a:spLocks noGrp="1"/>
          </p:cNvSpPr>
          <p:nvPr>
            <p:ph type="title"/>
          </p:nvPr>
        </p:nvSpPr>
        <p:spPr>
          <a:xfrm>
            <a:off x="620713" y="201613"/>
            <a:ext cx="7789862" cy="549275"/>
          </a:xfrm>
        </p:spPr>
        <p:txBody>
          <a:bodyPr/>
          <a:lstStyle/>
          <a:p>
            <a:pPr algn="ctr" eaLnBrk="1" hangingPunct="1">
              <a:defRPr/>
            </a:pPr>
            <a:r>
              <a:rPr lang="en-US" altLang="en-US" sz="2400" dirty="0">
                <a:solidFill>
                  <a:schemeClr val="tx2">
                    <a:lumMod val="75000"/>
                  </a:schemeClr>
                </a:solidFill>
                <a:latin typeface="Georgia" panose="02040502050405020303" pitchFamily="18" charset="0"/>
              </a:rPr>
              <a:t>DUES PAYMENT: CHAPTER OFFICER LEVEL</a:t>
            </a:r>
            <a:endParaRPr lang="en-US" altLang="en-US" sz="2400" dirty="0"/>
          </a:p>
        </p:txBody>
      </p:sp>
      <p:sp>
        <p:nvSpPr>
          <p:cNvPr id="4" name="Text Placeholder 3">
            <a:extLst>
              <a:ext uri="{FF2B5EF4-FFF2-40B4-BE49-F238E27FC236}">
                <a16:creationId xmlns:a16="http://schemas.microsoft.com/office/drawing/2014/main" id="{1CC3D98E-DDE3-45D7-8370-6906DFF64561}"/>
              </a:ext>
            </a:extLst>
          </p:cNvPr>
          <p:cNvSpPr>
            <a:spLocks noGrp="1"/>
          </p:cNvSpPr>
          <p:nvPr>
            <p:ph type="body" sz="half" idx="2"/>
          </p:nvPr>
        </p:nvSpPr>
        <p:spPr>
          <a:xfrm>
            <a:off x="490538" y="790575"/>
            <a:ext cx="8174037" cy="1544638"/>
          </a:xfrm>
        </p:spPr>
        <p:txBody>
          <a:bodyPr>
            <a:normAutofit fontScale="92500" lnSpcReduction="20000"/>
          </a:bodyPr>
          <a:lstStyle/>
          <a:p>
            <a:pPr marL="285750" indent="-285750" eaLnBrk="1" hangingPunct="1">
              <a:buFont typeface="Wingdings" panose="05000000000000000000" pitchFamily="2" charset="2"/>
              <a:buChar char="Ø"/>
              <a:defRPr/>
            </a:pPr>
            <a:r>
              <a:rPr lang="en-US" dirty="0">
                <a:latin typeface="Georgia" panose="02040502050405020303" pitchFamily="18" charset="0"/>
              </a:rPr>
              <a:t>Once you click on </a:t>
            </a:r>
            <a:r>
              <a:rPr lang="en-US" b="1" i="1" dirty="0">
                <a:latin typeface="Georgia" panose="02040502050405020303" pitchFamily="18" charset="0"/>
              </a:rPr>
              <a:t>“Pay Cash Dues”</a:t>
            </a:r>
            <a:r>
              <a:rPr lang="en-US" i="1" dirty="0">
                <a:latin typeface="Georgia" panose="02040502050405020303" pitchFamily="18" charset="0"/>
              </a:rPr>
              <a:t>, </a:t>
            </a:r>
            <a:r>
              <a:rPr lang="en-US" dirty="0">
                <a:latin typeface="Georgia" panose="02040502050405020303" pitchFamily="18" charset="0"/>
              </a:rPr>
              <a:t>you will be routed to the shopping cart</a:t>
            </a:r>
          </a:p>
          <a:p>
            <a:pPr marL="285750" indent="-285750" eaLnBrk="1" hangingPunct="1">
              <a:buFont typeface="Wingdings" panose="05000000000000000000" pitchFamily="2" charset="2"/>
              <a:buChar char="Ø"/>
              <a:defRPr/>
            </a:pPr>
            <a:r>
              <a:rPr lang="en-US" b="1" dirty="0">
                <a:solidFill>
                  <a:srgbClr val="C00000"/>
                </a:solidFill>
                <a:latin typeface="Georgia" panose="02040502050405020303" pitchFamily="18" charset="0"/>
              </a:rPr>
              <a:t>Step 4:</a:t>
            </a:r>
            <a:r>
              <a:rPr lang="en-US" dirty="0">
                <a:latin typeface="Georgia" panose="02040502050405020303" pitchFamily="18" charset="0"/>
              </a:rPr>
              <a:t> On the </a:t>
            </a:r>
            <a:r>
              <a:rPr lang="en-US" b="1" i="1" dirty="0">
                <a:latin typeface="Georgia" panose="02040502050405020303" pitchFamily="18" charset="0"/>
              </a:rPr>
              <a:t>“Shopping Cart” </a:t>
            </a:r>
            <a:r>
              <a:rPr lang="en-US" dirty="0">
                <a:latin typeface="Georgia" panose="02040502050405020303" pitchFamily="18" charset="0"/>
              </a:rPr>
              <a:t>page, you will see the list of members being paid for and the transaction total. Select </a:t>
            </a:r>
            <a:r>
              <a:rPr lang="en-US" b="1" i="1" dirty="0">
                <a:latin typeface="Georgia" panose="02040502050405020303" pitchFamily="18" charset="0"/>
              </a:rPr>
              <a:t>“Payment Method” </a:t>
            </a:r>
            <a:r>
              <a:rPr lang="en-US" dirty="0">
                <a:latin typeface="Georgia" panose="02040502050405020303" pitchFamily="18" charset="0"/>
              </a:rPr>
              <a:t>(Visa, MC, Disc, Amex). Click on </a:t>
            </a:r>
            <a:r>
              <a:rPr lang="en-US" b="1" i="1" dirty="0">
                <a:latin typeface="Georgia" panose="02040502050405020303" pitchFamily="18" charset="0"/>
              </a:rPr>
              <a:t>“Submit Order” </a:t>
            </a:r>
            <a:r>
              <a:rPr lang="en-US" dirty="0">
                <a:latin typeface="Georgia" panose="02040502050405020303" pitchFamily="18" charset="0"/>
              </a:rPr>
              <a:t>when complete.  </a:t>
            </a:r>
          </a:p>
          <a:p>
            <a:pPr marL="285750" indent="-285750" eaLnBrk="1" hangingPunct="1">
              <a:buFont typeface="Wingdings" panose="05000000000000000000" pitchFamily="2" charset="2"/>
              <a:buChar char="Ø"/>
              <a:defRPr/>
            </a:pPr>
            <a:r>
              <a:rPr lang="en-US" b="1" dirty="0">
                <a:solidFill>
                  <a:srgbClr val="C00000"/>
                </a:solidFill>
                <a:latin typeface="Georgia" panose="02040502050405020303" pitchFamily="18" charset="0"/>
              </a:rPr>
              <a:t>Note:</a:t>
            </a:r>
            <a:r>
              <a:rPr lang="en-US" dirty="0">
                <a:latin typeface="Georgia" panose="02040502050405020303" pitchFamily="18" charset="0"/>
              </a:rPr>
              <a:t> The card address entered </a:t>
            </a:r>
            <a:r>
              <a:rPr lang="en-US" b="1" u="sng" dirty="0">
                <a:latin typeface="Georgia" panose="02040502050405020303" pitchFamily="18" charset="0"/>
              </a:rPr>
              <a:t>MUST</a:t>
            </a:r>
            <a:r>
              <a:rPr lang="en-US" dirty="0">
                <a:latin typeface="Georgia" panose="02040502050405020303" pitchFamily="18" charset="0"/>
              </a:rPr>
              <a:t> match the credit card billing address. If the card address does not match, please click on </a:t>
            </a:r>
            <a:r>
              <a:rPr lang="en-US" b="1" i="1" dirty="0">
                <a:latin typeface="Georgia" panose="02040502050405020303" pitchFamily="18" charset="0"/>
              </a:rPr>
              <a:t>“Choose another address” </a:t>
            </a:r>
            <a:r>
              <a:rPr lang="en-US" dirty="0">
                <a:latin typeface="Georgia" panose="02040502050405020303" pitchFamily="18" charset="0"/>
              </a:rPr>
              <a:t>to update and click </a:t>
            </a:r>
            <a:r>
              <a:rPr lang="en-US" b="1" i="1" dirty="0">
                <a:latin typeface="Georgia" panose="02040502050405020303" pitchFamily="18" charset="0"/>
              </a:rPr>
              <a:t>“OK” </a:t>
            </a:r>
            <a:r>
              <a:rPr lang="en-US" dirty="0">
                <a:latin typeface="Georgia" panose="02040502050405020303" pitchFamily="18" charset="0"/>
              </a:rPr>
              <a:t>when finished   </a:t>
            </a:r>
          </a:p>
          <a:p>
            <a:pPr eaLnBrk="1" hangingPunct="1">
              <a:defRPr/>
            </a:pPr>
            <a:r>
              <a:rPr lang="en-US" dirty="0">
                <a:latin typeface="Georgia" panose="02040502050405020303" pitchFamily="18" charset="0"/>
              </a:rPr>
              <a:t> </a:t>
            </a:r>
          </a:p>
          <a:p>
            <a:pPr eaLnBrk="1" hangingPunct="1">
              <a:defRPr/>
            </a:pPr>
            <a:r>
              <a:rPr lang="en-US" dirty="0">
                <a:latin typeface="Georgia" panose="02040502050405020303" pitchFamily="18" charset="0"/>
              </a:rPr>
              <a:t> </a:t>
            </a:r>
          </a:p>
        </p:txBody>
      </p:sp>
      <p:pic>
        <p:nvPicPr>
          <p:cNvPr id="23556" name="Picture Placeholder 9">
            <a:extLst>
              <a:ext uri="{FF2B5EF4-FFF2-40B4-BE49-F238E27FC236}">
                <a16:creationId xmlns:a16="http://schemas.microsoft.com/office/drawing/2014/main" id="{DE1E3F51-044E-45F0-B409-0F716C957A8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6067" r="6067"/>
          <a:stretch>
            <a:fillRect/>
          </a:stretch>
        </p:blipFill>
        <p:spPr>
          <a:xfrm>
            <a:off x="620713" y="2598738"/>
            <a:ext cx="4214812" cy="3160712"/>
          </a:xfrm>
        </p:spPr>
      </p:pic>
      <p:pic>
        <p:nvPicPr>
          <p:cNvPr id="23557" name="Picture 11">
            <a:extLst>
              <a:ext uri="{FF2B5EF4-FFF2-40B4-BE49-F238E27FC236}">
                <a16:creationId xmlns:a16="http://schemas.microsoft.com/office/drawing/2014/main" id="{1FA3A0A0-A3ED-4864-8591-A90DE39596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3292475"/>
            <a:ext cx="2805113"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12">
            <a:extLst>
              <a:ext uri="{FF2B5EF4-FFF2-40B4-BE49-F238E27FC236}">
                <a16:creationId xmlns:a16="http://schemas.microsoft.com/office/drawing/2014/main" id="{AED12701-29B4-49BC-A287-4877FD2A7F27}"/>
              </a:ext>
            </a:extLst>
          </p:cNvPr>
          <p:cNvSpPr txBox="1">
            <a:spLocks noChangeArrowheads="1"/>
          </p:cNvSpPr>
          <p:nvPr/>
        </p:nvSpPr>
        <p:spPr bwMode="auto">
          <a:xfrm>
            <a:off x="490538" y="6022975"/>
            <a:ext cx="8050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dirty="0">
                <a:latin typeface="Georgia" panose="02040502050405020303" pitchFamily="18" charset="0"/>
              </a:rPr>
              <a:t>FYI:  </a:t>
            </a:r>
            <a:r>
              <a:rPr lang="en-US" altLang="en-US" sz="1400" dirty="0">
                <a:latin typeface="Georgia" panose="02040502050405020303" pitchFamily="18" charset="0"/>
              </a:rPr>
              <a:t>The </a:t>
            </a:r>
            <a:r>
              <a:rPr lang="en-US" altLang="en-US" sz="1400" b="1" i="1" dirty="0">
                <a:latin typeface="Georgia" panose="02040502050405020303" pitchFamily="18" charset="0"/>
              </a:rPr>
              <a:t>“Pay Later” </a:t>
            </a:r>
            <a:r>
              <a:rPr lang="en-US" altLang="en-US" sz="1400" dirty="0">
                <a:latin typeface="Georgia" panose="02040502050405020303" pitchFamily="18" charset="0"/>
              </a:rPr>
              <a:t>link is to remove a name from the shopping cart if the officer decides not to pay prior to completing the payment process.</a:t>
            </a:r>
          </a:p>
        </p:txBody>
      </p:sp>
    </p:spTree>
    <p:extLst>
      <p:ext uri="{BB962C8B-B14F-4D97-AF65-F5344CB8AC3E}">
        <p14:creationId xmlns:p14="http://schemas.microsoft.com/office/powerpoint/2010/main" val="596467095"/>
      </p:ext>
    </p:extLst>
  </p:cSld>
  <p:clrMapOvr>
    <a:masterClrMapping/>
  </p:clrMapOvr>
  <mc:AlternateContent xmlns:mc="http://schemas.openxmlformats.org/markup-compatibility/2006" xmlns:p14="http://schemas.microsoft.com/office/powerpoint/2010/main">
    <mc:Choice Requires="p14">
      <p:transition spd="slow" p14:dur="2000" advTm="27456"/>
    </mc:Choice>
    <mc:Fallback xmlns="">
      <p:transition spd="slow" advTm="2745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37A7643-339B-4D9A-B2A2-D1836BCBD741}"/>
              </a:ext>
            </a:extLst>
          </p:cNvPr>
          <p:cNvSpPr>
            <a:spLocks noGrp="1"/>
          </p:cNvSpPr>
          <p:nvPr>
            <p:ph type="title"/>
          </p:nvPr>
        </p:nvSpPr>
        <p:spPr>
          <a:xfrm>
            <a:off x="404813" y="223838"/>
            <a:ext cx="8293100" cy="609600"/>
          </a:xfrm>
        </p:spPr>
        <p:txBody>
          <a:bodyPr/>
          <a:lstStyle/>
          <a:p>
            <a:pPr algn="ctr" eaLnBrk="1" hangingPunct="1">
              <a:defRPr/>
            </a:pPr>
            <a:r>
              <a:rPr lang="en-US" altLang="en-US" sz="2400" dirty="0">
                <a:solidFill>
                  <a:schemeClr val="tx2">
                    <a:lumMod val="75000"/>
                  </a:schemeClr>
                </a:solidFill>
                <a:latin typeface="Georgia" panose="02040502050405020303" pitchFamily="18" charset="0"/>
              </a:rPr>
              <a:t>DUES PAYMENT: CHAPTER OFFICER LEVEL</a:t>
            </a:r>
            <a:endParaRPr lang="en-US" altLang="en-US" sz="2400" dirty="0"/>
          </a:p>
        </p:txBody>
      </p:sp>
      <p:sp>
        <p:nvSpPr>
          <p:cNvPr id="4" name="Text Placeholder 3">
            <a:extLst>
              <a:ext uri="{FF2B5EF4-FFF2-40B4-BE49-F238E27FC236}">
                <a16:creationId xmlns:a16="http://schemas.microsoft.com/office/drawing/2014/main" id="{F308F388-2204-4D50-AE75-4561505958DA}"/>
              </a:ext>
            </a:extLst>
          </p:cNvPr>
          <p:cNvSpPr>
            <a:spLocks noGrp="1"/>
          </p:cNvSpPr>
          <p:nvPr>
            <p:ph type="body" sz="half" idx="2"/>
          </p:nvPr>
        </p:nvSpPr>
        <p:spPr>
          <a:xfrm>
            <a:off x="658813" y="946150"/>
            <a:ext cx="7783512" cy="1349375"/>
          </a:xfrm>
        </p:spPr>
        <p:txBody>
          <a:bodyPr>
            <a:normAutofit fontScale="77500" lnSpcReduction="20000"/>
          </a:bodyPr>
          <a:lstStyle/>
          <a:p>
            <a:pPr marL="285750" indent="-285750" eaLnBrk="1" hangingPunct="1">
              <a:buFont typeface="Wingdings" panose="05000000000000000000" pitchFamily="2" charset="2"/>
              <a:buChar char="Ø"/>
              <a:defRPr/>
            </a:pPr>
            <a:r>
              <a:rPr lang="en-US" b="1" dirty="0">
                <a:solidFill>
                  <a:srgbClr val="C00000"/>
                </a:solidFill>
                <a:latin typeface="Georgia" panose="02040502050405020303" pitchFamily="18" charset="0"/>
              </a:rPr>
              <a:t>Step 5:</a:t>
            </a:r>
            <a:r>
              <a:rPr lang="en-US" dirty="0">
                <a:latin typeface="Georgia" panose="02040502050405020303" pitchFamily="18" charset="0"/>
              </a:rPr>
              <a:t> Once the </a:t>
            </a:r>
            <a:r>
              <a:rPr lang="en-US" b="1" i="1" dirty="0">
                <a:latin typeface="Georgia" panose="02040502050405020303" pitchFamily="18" charset="0"/>
              </a:rPr>
              <a:t>‘Submit Order” </a:t>
            </a:r>
            <a:r>
              <a:rPr lang="en-US" dirty="0">
                <a:latin typeface="Georgia" panose="02040502050405020303" pitchFamily="18" charset="0"/>
              </a:rPr>
              <a:t>link is clicked to complete payment, an order confirmation page opens to view a receipt of your transaction.</a:t>
            </a:r>
          </a:p>
          <a:p>
            <a:pPr marL="285750" indent="-285750" eaLnBrk="1" hangingPunct="1">
              <a:buFont typeface="Wingdings" panose="05000000000000000000" pitchFamily="2" charset="2"/>
              <a:buChar char="Ø"/>
              <a:defRPr/>
            </a:pPr>
            <a:r>
              <a:rPr lang="en-US" dirty="0">
                <a:latin typeface="Georgia" panose="02040502050405020303" pitchFamily="18" charset="0"/>
              </a:rPr>
              <a:t>A confirmation receipt of the transaction will be emailed to the email we currently have on file for you. You may also send the receipt to a different email address before exiting the page.</a:t>
            </a:r>
            <a:endParaRPr lang="en-US" sz="1600" dirty="0">
              <a:latin typeface="Georgia" panose="02040502050405020303" pitchFamily="18" charset="0"/>
            </a:endParaRPr>
          </a:p>
          <a:p>
            <a:pPr marL="285750" indent="-285750" eaLnBrk="1" hangingPunct="1">
              <a:buFont typeface="Wingdings" panose="05000000000000000000" pitchFamily="2" charset="2"/>
              <a:buChar char="Ø"/>
              <a:defRPr/>
            </a:pPr>
            <a:r>
              <a:rPr lang="en-US" b="1" dirty="0">
                <a:solidFill>
                  <a:srgbClr val="C00000"/>
                </a:solidFill>
                <a:latin typeface="Georgia" panose="02040502050405020303" pitchFamily="18" charset="0"/>
              </a:rPr>
              <a:t>Note:</a:t>
            </a:r>
            <a:r>
              <a:rPr lang="en-US" dirty="0">
                <a:solidFill>
                  <a:srgbClr val="C00000"/>
                </a:solidFill>
                <a:latin typeface="Georgia" panose="02040502050405020303" pitchFamily="18" charset="0"/>
              </a:rPr>
              <a:t> </a:t>
            </a:r>
            <a:r>
              <a:rPr lang="en-US" b="1" dirty="0">
                <a:latin typeface="Georgia" panose="02040502050405020303" pitchFamily="18" charset="0"/>
              </a:rPr>
              <a:t>If you sent a confirmation receipt to more than one email, the system will record each email sent as an entry in your financial history.</a:t>
            </a:r>
          </a:p>
          <a:p>
            <a:pPr eaLnBrk="1" hangingPunct="1">
              <a:defRPr/>
            </a:pPr>
            <a:r>
              <a:rPr lang="en-US" dirty="0"/>
              <a:t> </a:t>
            </a:r>
          </a:p>
          <a:p>
            <a:pPr eaLnBrk="1" hangingPunct="1">
              <a:defRPr/>
            </a:pPr>
            <a:r>
              <a:rPr lang="en-US" dirty="0"/>
              <a:t> </a:t>
            </a:r>
          </a:p>
        </p:txBody>
      </p:sp>
      <p:pic>
        <p:nvPicPr>
          <p:cNvPr id="25604" name="Picture Placeholder 9">
            <a:extLst>
              <a:ext uri="{FF2B5EF4-FFF2-40B4-BE49-F238E27FC236}">
                <a16:creationId xmlns:a16="http://schemas.microsoft.com/office/drawing/2014/main" id="{CCEDFB8B-852B-45DA-8FB4-18AA8B63290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0023" r="10023"/>
          <a:stretch>
            <a:fillRect/>
          </a:stretch>
        </p:blipFill>
        <p:spPr>
          <a:xfrm>
            <a:off x="1420813" y="2517775"/>
            <a:ext cx="6046787" cy="4029075"/>
          </a:xfrm>
        </p:spPr>
      </p:pic>
    </p:spTree>
    <p:extLst>
      <p:ext uri="{BB962C8B-B14F-4D97-AF65-F5344CB8AC3E}">
        <p14:creationId xmlns:p14="http://schemas.microsoft.com/office/powerpoint/2010/main" val="5025468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6D05C-DB65-4AA9-91D3-7053651B2246}"/>
              </a:ext>
            </a:extLst>
          </p:cNvPr>
          <p:cNvSpPr>
            <a:spLocks noGrp="1"/>
          </p:cNvSpPr>
          <p:nvPr>
            <p:ph type="ctrTitle"/>
          </p:nvPr>
        </p:nvSpPr>
        <p:spPr>
          <a:xfrm>
            <a:off x="838200" y="76201"/>
            <a:ext cx="7772400" cy="1219200"/>
          </a:xfrm>
        </p:spPr>
        <p:txBody>
          <a:bodyPr>
            <a:normAutofit/>
          </a:bodyPr>
          <a:lstStyle/>
          <a:p>
            <a:r>
              <a:rPr lang="en-US" sz="2400" dirty="0">
                <a:solidFill>
                  <a:srgbClr val="002060"/>
                </a:solidFill>
                <a:latin typeface="Georgia" panose="02040502050405020303" pitchFamily="18" charset="0"/>
              </a:rPr>
              <a:t>IMPORTANT NOTES</a:t>
            </a:r>
          </a:p>
        </p:txBody>
      </p:sp>
      <p:sp>
        <p:nvSpPr>
          <p:cNvPr id="3" name="Subtitle 2">
            <a:extLst>
              <a:ext uri="{FF2B5EF4-FFF2-40B4-BE49-F238E27FC236}">
                <a16:creationId xmlns:a16="http://schemas.microsoft.com/office/drawing/2014/main" id="{177F0C41-7E11-494E-B291-70086BB6EE2B}"/>
              </a:ext>
            </a:extLst>
          </p:cNvPr>
          <p:cNvSpPr>
            <a:spLocks noGrp="1"/>
          </p:cNvSpPr>
          <p:nvPr>
            <p:ph type="subTitle" idx="1"/>
          </p:nvPr>
        </p:nvSpPr>
        <p:spPr>
          <a:xfrm>
            <a:off x="1524000" y="1219200"/>
            <a:ext cx="6400800" cy="4800600"/>
          </a:xfrm>
        </p:spPr>
        <p:txBody>
          <a:bodyPr>
            <a:normAutofit fontScale="40000" lnSpcReduction="20000"/>
          </a:bodyPr>
          <a:lstStyle/>
          <a:p>
            <a:pPr marL="285750" indent="-285750" algn="l">
              <a:buFont typeface="Arial" panose="020B0604020202020204" pitchFamily="34" charset="0"/>
              <a:buChar char="•"/>
            </a:pPr>
            <a:r>
              <a:rPr lang="en-US" sz="4300" dirty="0">
                <a:solidFill>
                  <a:schemeClr val="tx1"/>
                </a:solidFill>
                <a:latin typeface="Georgia" panose="02040502050405020303" pitchFamily="18" charset="0"/>
              </a:rPr>
              <a:t>Officers or individual member can renew membership via credit card online. If you do not wish to pay for dues via credit card, Chapter officers must submit a check to headquarters along with chapter billing or payment list – if paying for new or reinstating member, application form </a:t>
            </a:r>
            <a:r>
              <a:rPr lang="en-US" sz="4300" b="1" u="sng" dirty="0">
                <a:solidFill>
                  <a:schemeClr val="tx1"/>
                </a:solidFill>
                <a:latin typeface="Georgia" panose="02040502050405020303" pitchFamily="18" charset="0"/>
              </a:rPr>
              <a:t>must</a:t>
            </a:r>
            <a:r>
              <a:rPr lang="en-US" sz="4300" dirty="0">
                <a:solidFill>
                  <a:schemeClr val="tx1"/>
                </a:solidFill>
                <a:latin typeface="Georgia" panose="02040502050405020303" pitchFamily="18" charset="0"/>
              </a:rPr>
              <a:t> accompany dues remittance as done previously. For Individual member paying dues via online – chapter will be notified of payment</a:t>
            </a:r>
          </a:p>
          <a:p>
            <a:pPr marL="285750" indent="-285750" algn="l">
              <a:buFont typeface="Arial" panose="020B0604020202020204" pitchFamily="34" charset="0"/>
              <a:buChar char="•"/>
            </a:pPr>
            <a:r>
              <a:rPr lang="en-US" sz="4300" dirty="0">
                <a:solidFill>
                  <a:schemeClr val="tx1"/>
                </a:solidFill>
                <a:latin typeface="Georgia" panose="02040502050405020303" pitchFamily="18" charset="0"/>
              </a:rPr>
              <a:t>Back dues cannot be paid online.  Chapter officer paying back dues (years missed) for members should remit payment to headquarters for processing. </a:t>
            </a:r>
          </a:p>
          <a:p>
            <a:pPr marL="285750" indent="-285750" algn="l">
              <a:buFont typeface="Arial" panose="020B0604020202020204" pitchFamily="34" charset="0"/>
              <a:buChar char="•"/>
            </a:pPr>
            <a:r>
              <a:rPr lang="en-US" sz="4300" dirty="0">
                <a:solidFill>
                  <a:schemeClr val="tx1"/>
                </a:solidFill>
                <a:latin typeface="Georgia" panose="02040502050405020303" pitchFamily="18" charset="0"/>
              </a:rPr>
              <a:t>The top four Chapter Officers have access to their chapter  reports (Chapter President, Chapter Vice President, Chapter Secretary/Recording Secretary, and Chapter Treasurer).</a:t>
            </a:r>
          </a:p>
          <a:p>
            <a:pPr marL="285750" indent="-285750" algn="l">
              <a:buFont typeface="Arial" panose="020B0604020202020204" pitchFamily="34" charset="0"/>
              <a:buChar char="•"/>
            </a:pPr>
            <a:r>
              <a:rPr lang="en-US" sz="4300" dirty="0">
                <a:solidFill>
                  <a:schemeClr val="tx1"/>
                </a:solidFill>
                <a:latin typeface="Georgia" panose="02040502050405020303" pitchFamily="18" charset="0"/>
              </a:rPr>
              <a:t>The top four district officers have access to the chapter reports within their district</a:t>
            </a:r>
            <a:r>
              <a:rPr lang="en-US" dirty="0"/>
              <a:t>.</a:t>
            </a:r>
          </a:p>
          <a:p>
            <a:endParaRPr lang="en-US" dirty="0"/>
          </a:p>
        </p:txBody>
      </p:sp>
    </p:spTree>
    <p:extLst>
      <p:ext uri="{BB962C8B-B14F-4D97-AF65-F5344CB8AC3E}">
        <p14:creationId xmlns:p14="http://schemas.microsoft.com/office/powerpoint/2010/main" val="2125268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B8DBC-4EEF-4F5D-92BD-27818CCD7824}"/>
              </a:ext>
            </a:extLst>
          </p:cNvPr>
          <p:cNvSpPr>
            <a:spLocks noGrp="1"/>
          </p:cNvSpPr>
          <p:nvPr>
            <p:ph type="title"/>
          </p:nvPr>
        </p:nvSpPr>
        <p:spPr>
          <a:xfrm>
            <a:off x="457200" y="274638"/>
            <a:ext cx="8229600" cy="715962"/>
          </a:xfrm>
        </p:spPr>
        <p:txBody>
          <a:bodyPr>
            <a:noAutofit/>
          </a:bodyPr>
          <a:lstStyle/>
          <a:p>
            <a:r>
              <a:rPr lang="en-US" sz="2400" b="1" dirty="0">
                <a:solidFill>
                  <a:srgbClr val="002060"/>
                </a:solidFill>
                <a:latin typeface="Georgia" panose="02040502050405020303" pitchFamily="18" charset="0"/>
              </a:rPr>
              <a:t>MANAGING MEMBER INFORMATION (Chapter Officers)</a:t>
            </a:r>
            <a:endParaRPr lang="en-US" sz="2400" b="1" dirty="0"/>
          </a:p>
        </p:txBody>
      </p:sp>
      <p:sp>
        <p:nvSpPr>
          <p:cNvPr id="3" name="Content Placeholder 2">
            <a:extLst>
              <a:ext uri="{FF2B5EF4-FFF2-40B4-BE49-F238E27FC236}">
                <a16:creationId xmlns:a16="http://schemas.microsoft.com/office/drawing/2014/main" id="{6D57D61E-0CE2-468F-B40E-72DFCBE86AF6}"/>
              </a:ext>
            </a:extLst>
          </p:cNvPr>
          <p:cNvSpPr>
            <a:spLocks noGrp="1"/>
          </p:cNvSpPr>
          <p:nvPr>
            <p:ph idx="1"/>
          </p:nvPr>
        </p:nvSpPr>
        <p:spPr>
          <a:xfrm>
            <a:off x="457199" y="1066800"/>
            <a:ext cx="8221579" cy="5638800"/>
          </a:xfrm>
        </p:spPr>
        <p:txBody>
          <a:bodyPr>
            <a:normAutofit/>
          </a:bodyPr>
          <a:lstStyle/>
          <a:p>
            <a:r>
              <a:rPr lang="en-US" sz="1400" dirty="0">
                <a:latin typeface="Georgia" panose="02040502050405020303" pitchFamily="18" charset="0"/>
              </a:rPr>
              <a:t>To manage members’ information, click on </a:t>
            </a:r>
            <a:r>
              <a:rPr lang="en-US" sz="1400" b="1" dirty="0">
                <a:latin typeface="Georgia" panose="02040502050405020303" pitchFamily="18" charset="0"/>
              </a:rPr>
              <a:t>Chapter link (see arrow) </a:t>
            </a:r>
            <a:r>
              <a:rPr lang="en-US" sz="1400" dirty="0">
                <a:latin typeface="Georgia" panose="02040502050405020303" pitchFamily="18" charset="0"/>
              </a:rPr>
              <a:t>on the left corner of your page</a:t>
            </a:r>
          </a:p>
        </p:txBody>
      </p:sp>
      <p:pic>
        <p:nvPicPr>
          <p:cNvPr id="5" name="Picture 4">
            <a:extLst>
              <a:ext uri="{FF2B5EF4-FFF2-40B4-BE49-F238E27FC236}">
                <a16:creationId xmlns:a16="http://schemas.microsoft.com/office/drawing/2014/main" id="{C265946B-EB1A-4AA7-B1BF-A637D89B19FC}"/>
              </a:ext>
            </a:extLst>
          </p:cNvPr>
          <p:cNvPicPr>
            <a:picLocks noChangeAspect="1"/>
          </p:cNvPicPr>
          <p:nvPr/>
        </p:nvPicPr>
        <p:blipFill>
          <a:blip r:embed="rId2"/>
          <a:stretch>
            <a:fillRect/>
          </a:stretch>
        </p:blipFill>
        <p:spPr>
          <a:xfrm>
            <a:off x="493293" y="1828800"/>
            <a:ext cx="8149389" cy="4495800"/>
          </a:xfrm>
          <a:prstGeom prst="rect">
            <a:avLst/>
          </a:prstGeom>
        </p:spPr>
      </p:pic>
      <p:cxnSp>
        <p:nvCxnSpPr>
          <p:cNvPr id="6" name="Straight Arrow Connector 5">
            <a:extLst>
              <a:ext uri="{FF2B5EF4-FFF2-40B4-BE49-F238E27FC236}">
                <a16:creationId xmlns:a16="http://schemas.microsoft.com/office/drawing/2014/main" id="{7850BD3B-EC57-4182-8F90-2927A7819FEA}"/>
              </a:ext>
            </a:extLst>
          </p:cNvPr>
          <p:cNvCxnSpPr>
            <a:cxnSpLocks/>
          </p:cNvCxnSpPr>
          <p:nvPr/>
        </p:nvCxnSpPr>
        <p:spPr>
          <a:xfrm flipH="1">
            <a:off x="2667000" y="3124200"/>
            <a:ext cx="762000" cy="533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46270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92B8-086E-43D4-8F20-806AB77469AF}"/>
              </a:ext>
            </a:extLst>
          </p:cNvPr>
          <p:cNvSpPr>
            <a:spLocks noGrp="1"/>
          </p:cNvSpPr>
          <p:nvPr>
            <p:ph type="title"/>
          </p:nvPr>
        </p:nvSpPr>
        <p:spPr>
          <a:xfrm>
            <a:off x="469232" y="99219"/>
            <a:ext cx="8229600" cy="715962"/>
          </a:xfrm>
        </p:spPr>
        <p:txBody>
          <a:bodyPr>
            <a:normAutofit fontScale="90000"/>
          </a:bodyPr>
          <a:lstStyle/>
          <a:p>
            <a:r>
              <a:rPr lang="en-US" sz="2800" b="1" dirty="0">
                <a:solidFill>
                  <a:srgbClr val="002060"/>
                </a:solidFill>
                <a:latin typeface="Georgia" panose="02040502050405020303" pitchFamily="18" charset="0"/>
              </a:rPr>
              <a:t>MANAGING MEMBER INFORMATION (Chapter Officers)</a:t>
            </a:r>
            <a:endParaRPr lang="en-US" sz="3600" dirty="0">
              <a:latin typeface="Georgia" panose="02040502050405020303" pitchFamily="18" charset="0"/>
            </a:endParaRPr>
          </a:p>
        </p:txBody>
      </p:sp>
      <p:sp>
        <p:nvSpPr>
          <p:cNvPr id="7" name="Content Placeholder 6">
            <a:extLst>
              <a:ext uri="{FF2B5EF4-FFF2-40B4-BE49-F238E27FC236}">
                <a16:creationId xmlns:a16="http://schemas.microsoft.com/office/drawing/2014/main" id="{D1C207C1-9D54-4C28-AE1A-D522394D41C9}"/>
              </a:ext>
            </a:extLst>
          </p:cNvPr>
          <p:cNvSpPr>
            <a:spLocks noGrp="1"/>
          </p:cNvSpPr>
          <p:nvPr>
            <p:ph idx="1"/>
          </p:nvPr>
        </p:nvSpPr>
        <p:spPr>
          <a:xfrm>
            <a:off x="489285" y="815181"/>
            <a:ext cx="8229600" cy="6195219"/>
          </a:xfrm>
        </p:spPr>
        <p:txBody>
          <a:bodyPr>
            <a:normAutofit/>
          </a:bodyPr>
          <a:lstStyle/>
          <a:p>
            <a:r>
              <a:rPr lang="en-US" sz="1400" dirty="0">
                <a:latin typeface="Georgia" panose="02040502050405020303" pitchFamily="18" charset="0"/>
              </a:rPr>
              <a:t>At the chapter page, click on the member name you wish to update contact information (see below arrow); an edit dialog box opens up; click on the edit button (looks like a pen), once update is completed click on ‘Save’ – </a:t>
            </a:r>
            <a:r>
              <a:rPr lang="en-US" sz="1400" b="1" dirty="0">
                <a:solidFill>
                  <a:srgbClr val="C00000"/>
                </a:solidFill>
                <a:latin typeface="Georgia" panose="02040502050405020303" pitchFamily="18" charset="0"/>
              </a:rPr>
              <a:t>Note</a:t>
            </a:r>
            <a:r>
              <a:rPr lang="en-US" sz="1400" b="1" dirty="0">
                <a:solidFill>
                  <a:srgbClr val="C00000"/>
                </a:solidFill>
              </a:rPr>
              <a:t>: You cannot edit your Title, Date of Birth, Gender, Years of Service and Membership ID, Join Date, so these fields will be greyed out.</a:t>
            </a:r>
          </a:p>
          <a:p>
            <a:endParaRPr lang="en-US" sz="1400" dirty="0">
              <a:latin typeface="Georgia" panose="02040502050405020303" pitchFamily="18" charset="0"/>
            </a:endParaRPr>
          </a:p>
        </p:txBody>
      </p:sp>
      <p:pic>
        <p:nvPicPr>
          <p:cNvPr id="8" name="Content Placeholder 3">
            <a:extLst>
              <a:ext uri="{FF2B5EF4-FFF2-40B4-BE49-F238E27FC236}">
                <a16:creationId xmlns:a16="http://schemas.microsoft.com/office/drawing/2014/main" id="{9544A273-02AE-42FB-8CD5-23F9586CE7A8}"/>
              </a:ext>
            </a:extLst>
          </p:cNvPr>
          <p:cNvPicPr>
            <a:picLocks noChangeAspect="1"/>
          </p:cNvPicPr>
          <p:nvPr/>
        </p:nvPicPr>
        <p:blipFill>
          <a:blip r:embed="rId3"/>
          <a:stretch>
            <a:fillRect/>
          </a:stretch>
        </p:blipFill>
        <p:spPr>
          <a:xfrm>
            <a:off x="1032452" y="1780507"/>
            <a:ext cx="6461478" cy="2585912"/>
          </a:xfrm>
          <a:prstGeom prst="rect">
            <a:avLst/>
          </a:prstGeom>
        </p:spPr>
      </p:pic>
      <p:cxnSp>
        <p:nvCxnSpPr>
          <p:cNvPr id="9" name="Straight Arrow Connector 8">
            <a:extLst>
              <a:ext uri="{FF2B5EF4-FFF2-40B4-BE49-F238E27FC236}">
                <a16:creationId xmlns:a16="http://schemas.microsoft.com/office/drawing/2014/main" id="{CDEED243-5183-45B0-AAAB-348587B585D8}"/>
              </a:ext>
            </a:extLst>
          </p:cNvPr>
          <p:cNvCxnSpPr>
            <a:cxnSpLocks/>
          </p:cNvCxnSpPr>
          <p:nvPr/>
        </p:nvCxnSpPr>
        <p:spPr>
          <a:xfrm flipH="1">
            <a:off x="4114800" y="2861849"/>
            <a:ext cx="762000" cy="533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12" name="Picture 11">
            <a:extLst>
              <a:ext uri="{FF2B5EF4-FFF2-40B4-BE49-F238E27FC236}">
                <a16:creationId xmlns:a16="http://schemas.microsoft.com/office/drawing/2014/main" id="{B06866A3-CE9B-4725-BEE4-2D44699B1EEB}"/>
              </a:ext>
            </a:extLst>
          </p:cNvPr>
          <p:cNvPicPr>
            <a:picLocks noChangeAspect="1"/>
          </p:cNvPicPr>
          <p:nvPr/>
        </p:nvPicPr>
        <p:blipFill>
          <a:blip r:embed="rId4"/>
          <a:stretch>
            <a:fillRect/>
          </a:stretch>
        </p:blipFill>
        <p:spPr>
          <a:xfrm>
            <a:off x="1012399" y="4332668"/>
            <a:ext cx="6461478" cy="2450088"/>
          </a:xfrm>
          <a:prstGeom prst="rect">
            <a:avLst/>
          </a:prstGeom>
        </p:spPr>
      </p:pic>
      <p:cxnSp>
        <p:nvCxnSpPr>
          <p:cNvPr id="13" name="Straight Arrow Connector 12">
            <a:extLst>
              <a:ext uri="{FF2B5EF4-FFF2-40B4-BE49-F238E27FC236}">
                <a16:creationId xmlns:a16="http://schemas.microsoft.com/office/drawing/2014/main" id="{19A80907-171E-49C4-BFE4-2B9D8B234437}"/>
              </a:ext>
            </a:extLst>
          </p:cNvPr>
          <p:cNvCxnSpPr>
            <a:cxnSpLocks/>
          </p:cNvCxnSpPr>
          <p:nvPr/>
        </p:nvCxnSpPr>
        <p:spPr>
          <a:xfrm flipH="1">
            <a:off x="5943600" y="4724400"/>
            <a:ext cx="762000" cy="533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2840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AE2-F367-4BE4-BCB9-9517D6443926}"/>
              </a:ext>
            </a:extLst>
          </p:cNvPr>
          <p:cNvSpPr>
            <a:spLocks noGrp="1"/>
          </p:cNvSpPr>
          <p:nvPr>
            <p:ph type="ctrTitle"/>
          </p:nvPr>
        </p:nvSpPr>
        <p:spPr>
          <a:xfrm>
            <a:off x="685800" y="152401"/>
            <a:ext cx="7772400" cy="761999"/>
          </a:xfrm>
        </p:spPr>
        <p:txBody>
          <a:bodyPr>
            <a:normAutofit/>
          </a:bodyPr>
          <a:lstStyle/>
          <a:p>
            <a:r>
              <a:rPr lang="en-US" sz="2400" dirty="0">
                <a:solidFill>
                  <a:srgbClr val="002060"/>
                </a:solidFill>
                <a:latin typeface="Georgia" panose="02040502050405020303" pitchFamily="18" charset="0"/>
              </a:rPr>
              <a:t>MEMBER PROFILE – ABOUT ME TAB</a:t>
            </a:r>
          </a:p>
        </p:txBody>
      </p:sp>
      <p:pic>
        <p:nvPicPr>
          <p:cNvPr id="6" name="Picture 5">
            <a:extLst>
              <a:ext uri="{FF2B5EF4-FFF2-40B4-BE49-F238E27FC236}">
                <a16:creationId xmlns:a16="http://schemas.microsoft.com/office/drawing/2014/main" id="{32069F51-8F4B-4D16-B46F-CEE64AC6ACF2}"/>
              </a:ext>
            </a:extLst>
          </p:cNvPr>
          <p:cNvPicPr>
            <a:picLocks noChangeAspect="1"/>
          </p:cNvPicPr>
          <p:nvPr/>
        </p:nvPicPr>
        <p:blipFill>
          <a:blip r:embed="rId2"/>
          <a:stretch>
            <a:fillRect/>
          </a:stretch>
        </p:blipFill>
        <p:spPr>
          <a:xfrm>
            <a:off x="1209675" y="2285999"/>
            <a:ext cx="6724650" cy="4419600"/>
          </a:xfrm>
          <a:prstGeom prst="rect">
            <a:avLst/>
          </a:prstGeom>
        </p:spPr>
      </p:pic>
      <p:sp>
        <p:nvSpPr>
          <p:cNvPr id="3" name="Subtitle 2">
            <a:extLst>
              <a:ext uri="{FF2B5EF4-FFF2-40B4-BE49-F238E27FC236}">
                <a16:creationId xmlns:a16="http://schemas.microsoft.com/office/drawing/2014/main" id="{922DD472-A1A4-4F31-B22C-B59A340F1C2F}"/>
              </a:ext>
            </a:extLst>
          </p:cNvPr>
          <p:cNvSpPr>
            <a:spLocks noGrp="1"/>
          </p:cNvSpPr>
          <p:nvPr>
            <p:ph type="subTitle" idx="1"/>
          </p:nvPr>
        </p:nvSpPr>
        <p:spPr>
          <a:xfrm>
            <a:off x="800100" y="762000"/>
            <a:ext cx="7543800" cy="1371600"/>
          </a:xfrm>
        </p:spPr>
        <p:txBody>
          <a:bodyPr>
            <a:normAutofit fontScale="62500" lnSpcReduction="20000"/>
          </a:bodyPr>
          <a:lstStyle/>
          <a:p>
            <a:pPr marL="285750" indent="-285750" algn="l">
              <a:buFont typeface="Arial" panose="020B0604020202020204" pitchFamily="34" charset="0"/>
              <a:buChar char="•"/>
            </a:pPr>
            <a:r>
              <a:rPr lang="en-US" dirty="0">
                <a:solidFill>
                  <a:schemeClr val="tx1"/>
                </a:solidFill>
              </a:rPr>
              <a:t>Under the About Me tab, click on the pen in the right hand corner (see arrow) to edit your information.</a:t>
            </a:r>
          </a:p>
          <a:p>
            <a:pPr marL="285750" indent="-285750" algn="l">
              <a:buFont typeface="Arial" panose="020B0604020202020204" pitchFamily="34" charset="0"/>
              <a:buChar char="•"/>
            </a:pPr>
            <a:r>
              <a:rPr lang="en-US" dirty="0">
                <a:solidFill>
                  <a:schemeClr val="tx1"/>
                </a:solidFill>
              </a:rPr>
              <a:t>Note: You cannot edit your Title, Date of Birth, Years of Service,  Membership ID or Join Date so these fields will be greyed out.</a:t>
            </a:r>
          </a:p>
          <a:p>
            <a:endParaRPr lang="en-US" dirty="0"/>
          </a:p>
        </p:txBody>
      </p:sp>
      <p:cxnSp>
        <p:nvCxnSpPr>
          <p:cNvPr id="13" name="Straight Arrow Connector 12">
            <a:extLst>
              <a:ext uri="{FF2B5EF4-FFF2-40B4-BE49-F238E27FC236}">
                <a16:creationId xmlns:a16="http://schemas.microsoft.com/office/drawing/2014/main" id="{D0BB9E5D-156D-4497-A697-3A280C9AAD8B}"/>
              </a:ext>
            </a:extLst>
          </p:cNvPr>
          <p:cNvCxnSpPr>
            <a:cxnSpLocks/>
          </p:cNvCxnSpPr>
          <p:nvPr/>
        </p:nvCxnSpPr>
        <p:spPr>
          <a:xfrm flipH="1">
            <a:off x="7467600" y="2285999"/>
            <a:ext cx="609600" cy="5715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972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3B96-663B-4D44-ABA9-D6FAD0E38038}"/>
              </a:ext>
            </a:extLst>
          </p:cNvPr>
          <p:cNvSpPr>
            <a:spLocks noGrp="1"/>
          </p:cNvSpPr>
          <p:nvPr>
            <p:ph type="ctrTitle"/>
          </p:nvPr>
        </p:nvSpPr>
        <p:spPr>
          <a:xfrm>
            <a:off x="838200" y="228601"/>
            <a:ext cx="7772400" cy="914400"/>
          </a:xfrm>
        </p:spPr>
        <p:txBody>
          <a:bodyPr>
            <a:normAutofit/>
          </a:bodyPr>
          <a:lstStyle/>
          <a:p>
            <a:r>
              <a:rPr lang="en-US" sz="2400" dirty="0">
                <a:solidFill>
                  <a:srgbClr val="002060"/>
                </a:solidFill>
                <a:latin typeface="Georgia" panose="02040502050405020303" pitchFamily="18" charset="0"/>
              </a:rPr>
              <a:t>MEMBER PROFILE – HISTORY TAB</a:t>
            </a:r>
            <a:endParaRPr lang="en-US" sz="2400" dirty="0"/>
          </a:p>
        </p:txBody>
      </p:sp>
      <p:pic>
        <p:nvPicPr>
          <p:cNvPr id="4" name="Picture 3">
            <a:extLst>
              <a:ext uri="{FF2B5EF4-FFF2-40B4-BE49-F238E27FC236}">
                <a16:creationId xmlns:a16="http://schemas.microsoft.com/office/drawing/2014/main" id="{DEC84B26-77D4-4CFB-AB91-67B328969CBE}"/>
              </a:ext>
            </a:extLst>
          </p:cNvPr>
          <p:cNvPicPr>
            <a:picLocks noChangeAspect="1"/>
          </p:cNvPicPr>
          <p:nvPr/>
        </p:nvPicPr>
        <p:blipFill>
          <a:blip r:embed="rId2"/>
          <a:stretch>
            <a:fillRect/>
          </a:stretch>
        </p:blipFill>
        <p:spPr>
          <a:xfrm>
            <a:off x="1385887" y="2552345"/>
            <a:ext cx="6372225" cy="4229456"/>
          </a:xfrm>
          <a:prstGeom prst="rect">
            <a:avLst/>
          </a:prstGeom>
        </p:spPr>
      </p:pic>
      <p:sp>
        <p:nvSpPr>
          <p:cNvPr id="3" name="Subtitle 2">
            <a:extLst>
              <a:ext uri="{FF2B5EF4-FFF2-40B4-BE49-F238E27FC236}">
                <a16:creationId xmlns:a16="http://schemas.microsoft.com/office/drawing/2014/main" id="{ABC2A152-28CE-4DCF-B0AE-723F642BD9B7}"/>
              </a:ext>
            </a:extLst>
          </p:cNvPr>
          <p:cNvSpPr>
            <a:spLocks noGrp="1"/>
          </p:cNvSpPr>
          <p:nvPr>
            <p:ph type="subTitle" idx="1"/>
          </p:nvPr>
        </p:nvSpPr>
        <p:spPr>
          <a:xfrm>
            <a:off x="1219200" y="1104990"/>
            <a:ext cx="6400800" cy="1371600"/>
          </a:xfrm>
        </p:spPr>
        <p:txBody>
          <a:bodyPr>
            <a:normAutofit fontScale="55000" lnSpcReduction="20000"/>
          </a:bodyPr>
          <a:lstStyle/>
          <a:p>
            <a:pPr marL="285750" indent="-285750" algn="l">
              <a:buFont typeface="Arial" panose="020B0604020202020204" pitchFamily="34" charset="0"/>
              <a:buChar char="•"/>
            </a:pPr>
            <a:r>
              <a:rPr lang="en-US" dirty="0">
                <a:solidFill>
                  <a:schemeClr val="tx1"/>
                </a:solidFill>
              </a:rPr>
              <a:t>Under the History Tab, you can view recent transactions, interactions and billing history.</a:t>
            </a:r>
          </a:p>
          <a:p>
            <a:pPr marL="285750" indent="-285750" algn="l">
              <a:buFont typeface="Arial" panose="020B0604020202020204" pitchFamily="34" charset="0"/>
              <a:buChar char="•"/>
            </a:pPr>
            <a:r>
              <a:rPr lang="en-US" dirty="0">
                <a:solidFill>
                  <a:schemeClr val="tx1"/>
                </a:solidFill>
              </a:rPr>
              <a:t>For example, once you pay your membership dues online or any other transaction,  you will be able to view the transaction on this tab</a:t>
            </a:r>
          </a:p>
        </p:txBody>
      </p:sp>
      <p:cxnSp>
        <p:nvCxnSpPr>
          <p:cNvPr id="5" name="Straight Arrow Connector 4">
            <a:extLst>
              <a:ext uri="{FF2B5EF4-FFF2-40B4-BE49-F238E27FC236}">
                <a16:creationId xmlns:a16="http://schemas.microsoft.com/office/drawing/2014/main" id="{7DEA2F52-984E-41D7-A15B-45521E0960BE}"/>
              </a:ext>
            </a:extLst>
          </p:cNvPr>
          <p:cNvCxnSpPr>
            <a:cxnSpLocks/>
          </p:cNvCxnSpPr>
          <p:nvPr/>
        </p:nvCxnSpPr>
        <p:spPr>
          <a:xfrm flipH="1">
            <a:off x="3048000" y="2362200"/>
            <a:ext cx="609600" cy="38082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24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ln w="38100">
            <a:solidFill>
              <a:schemeClr val="tx1"/>
            </a:solidFill>
          </a:ln>
        </p:spPr>
        <p:txBody>
          <a:bodyPr>
            <a:normAutofit/>
          </a:bodyPr>
          <a:lstStyle/>
          <a:p>
            <a:r>
              <a:rPr lang="en-US" sz="2800" dirty="0">
                <a:effectLst>
                  <a:outerShdw blurRad="38100" dist="38100" dir="2700000" algn="tl">
                    <a:srgbClr val="000000">
                      <a:alpha val="43137"/>
                    </a:srgbClr>
                  </a:outerShdw>
                </a:effectLst>
              </a:rPr>
              <a:t>Q. Where do I find the link for the Online Membership</a:t>
            </a:r>
          </a:p>
        </p:txBody>
      </p:sp>
      <p:sp>
        <p:nvSpPr>
          <p:cNvPr id="3" name="Content Placeholder 2"/>
          <p:cNvSpPr>
            <a:spLocks noGrp="1"/>
          </p:cNvSpPr>
          <p:nvPr>
            <p:ph idx="1"/>
          </p:nvPr>
        </p:nvSpPr>
        <p:spPr>
          <a:xfrm>
            <a:off x="457200" y="1371600"/>
            <a:ext cx="8229600" cy="5181600"/>
          </a:xfrm>
        </p:spPr>
        <p:txBody>
          <a:bodyPr/>
          <a:lstStyle/>
          <a:p>
            <a:r>
              <a:rPr lang="en-US" sz="1800" dirty="0"/>
              <a:t>Open a web browser </a:t>
            </a:r>
            <a:r>
              <a:rPr lang="en-US" sz="1800" i="1" dirty="0"/>
              <a:t>(Chrome, Internet Explorer, Microsoft Edge, Mozilla Firefox)</a:t>
            </a:r>
          </a:p>
          <a:p>
            <a:r>
              <a:rPr lang="en-US" sz="1800" dirty="0"/>
              <a:t>Go to</a:t>
            </a:r>
            <a:r>
              <a:rPr lang="en-US" sz="1800" dirty="0">
                <a:solidFill>
                  <a:schemeClr val="tx2">
                    <a:lumMod val="75000"/>
                  </a:schemeClr>
                </a:solidFill>
              </a:rPr>
              <a:t> </a:t>
            </a:r>
            <a:r>
              <a:rPr lang="en-US" sz="1800" u="sng" dirty="0">
                <a:solidFill>
                  <a:schemeClr val="tx2">
                    <a:lumMod val="75000"/>
                  </a:schemeClr>
                </a:solidFill>
              </a:rPr>
              <a:t>www.ahepa.org &gt;&gt;click on JOIN&gt;&gt;click on Enter Here</a:t>
            </a:r>
          </a:p>
          <a:p>
            <a:r>
              <a:rPr lang="en-US" sz="1800" dirty="0"/>
              <a:t>You will be routed to the Sign-in Membership Home Page – see below screen shot</a:t>
            </a:r>
          </a:p>
          <a:p>
            <a:endParaRPr lang="en-US" sz="2800" dirty="0"/>
          </a:p>
        </p:txBody>
      </p:sp>
      <p:pic>
        <p:nvPicPr>
          <p:cNvPr id="5" name="Picture 4"/>
          <p:cNvPicPr/>
          <p:nvPr/>
        </p:nvPicPr>
        <p:blipFill>
          <a:blip r:embed="rId2"/>
          <a:stretch>
            <a:fillRect/>
          </a:stretch>
        </p:blipFill>
        <p:spPr>
          <a:xfrm>
            <a:off x="1828800" y="2743200"/>
            <a:ext cx="5334000" cy="3124200"/>
          </a:xfrm>
          <a:prstGeom prst="rect">
            <a:avLst/>
          </a:prstGeom>
        </p:spPr>
      </p:pic>
    </p:spTree>
    <p:extLst>
      <p:ext uri="{BB962C8B-B14F-4D97-AF65-F5344CB8AC3E}">
        <p14:creationId xmlns:p14="http://schemas.microsoft.com/office/powerpoint/2010/main" val="2209800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0F33-B65B-450E-B463-271C710D2648}"/>
              </a:ext>
            </a:extLst>
          </p:cNvPr>
          <p:cNvSpPr>
            <a:spLocks noGrp="1"/>
          </p:cNvSpPr>
          <p:nvPr>
            <p:ph type="title"/>
          </p:nvPr>
        </p:nvSpPr>
        <p:spPr>
          <a:xfrm>
            <a:off x="461211" y="76200"/>
            <a:ext cx="8229600" cy="914400"/>
          </a:xfrm>
        </p:spPr>
        <p:txBody>
          <a:bodyPr>
            <a:normAutofit/>
          </a:bodyPr>
          <a:lstStyle/>
          <a:p>
            <a:r>
              <a:rPr lang="en-US" sz="3600" dirty="0">
                <a:solidFill>
                  <a:srgbClr val="002060"/>
                </a:solidFill>
                <a:latin typeface="Georgia" panose="02040502050405020303" pitchFamily="18" charset="0"/>
              </a:rPr>
              <a:t>REPORTS DOWNLOAD</a:t>
            </a:r>
          </a:p>
        </p:txBody>
      </p:sp>
      <p:sp>
        <p:nvSpPr>
          <p:cNvPr id="3" name="Content Placeholder 2">
            <a:extLst>
              <a:ext uri="{FF2B5EF4-FFF2-40B4-BE49-F238E27FC236}">
                <a16:creationId xmlns:a16="http://schemas.microsoft.com/office/drawing/2014/main" id="{D328502F-8A52-4275-885B-7C2A69933210}"/>
              </a:ext>
            </a:extLst>
          </p:cNvPr>
          <p:cNvSpPr>
            <a:spLocks noGrp="1"/>
          </p:cNvSpPr>
          <p:nvPr>
            <p:ph idx="1"/>
          </p:nvPr>
        </p:nvSpPr>
        <p:spPr>
          <a:xfrm>
            <a:off x="461211" y="990600"/>
            <a:ext cx="8229600" cy="5867400"/>
          </a:xfrm>
        </p:spPr>
        <p:txBody>
          <a:bodyPr>
            <a:normAutofit/>
          </a:bodyPr>
          <a:lstStyle/>
          <a:p>
            <a:r>
              <a:rPr lang="en-US" sz="1800" dirty="0"/>
              <a:t>To view/download reports,  click the </a:t>
            </a:r>
            <a:r>
              <a:rPr lang="en-US" sz="1800" b="1" i="1" dirty="0"/>
              <a:t>Reports tab</a:t>
            </a:r>
            <a:r>
              <a:rPr lang="en-US" sz="1800" b="1" dirty="0"/>
              <a:t> </a:t>
            </a:r>
            <a:r>
              <a:rPr lang="en-US" sz="1800" dirty="0"/>
              <a:t>in the top right corner and then click on the link labeled </a:t>
            </a:r>
            <a:r>
              <a:rPr lang="en-US" sz="1800" b="1" i="1" dirty="0"/>
              <a:t>IQA Reports </a:t>
            </a:r>
            <a:r>
              <a:rPr lang="en-US" sz="1800" dirty="0"/>
              <a:t>which takes you to the report page to download  chapter rosters; member labels &amp; chapter billing (Chapter Billing download for Chapter Officers only)</a:t>
            </a:r>
            <a:endParaRPr lang="en-US" sz="1800" b="1" i="1" dirty="0"/>
          </a:p>
        </p:txBody>
      </p:sp>
      <p:pic>
        <p:nvPicPr>
          <p:cNvPr id="7" name="Picture 6">
            <a:extLst>
              <a:ext uri="{FF2B5EF4-FFF2-40B4-BE49-F238E27FC236}">
                <a16:creationId xmlns:a16="http://schemas.microsoft.com/office/drawing/2014/main" id="{9E2AE8C0-8BCD-45C9-B106-A794A5E2B3EE}"/>
              </a:ext>
            </a:extLst>
          </p:cNvPr>
          <p:cNvPicPr>
            <a:picLocks noChangeAspect="1"/>
          </p:cNvPicPr>
          <p:nvPr/>
        </p:nvPicPr>
        <p:blipFill>
          <a:blip r:embed="rId3"/>
          <a:stretch>
            <a:fillRect/>
          </a:stretch>
        </p:blipFill>
        <p:spPr>
          <a:xfrm>
            <a:off x="685800" y="2286000"/>
            <a:ext cx="8149389" cy="4092742"/>
          </a:xfrm>
          <a:prstGeom prst="rect">
            <a:avLst/>
          </a:prstGeom>
        </p:spPr>
      </p:pic>
      <p:cxnSp>
        <p:nvCxnSpPr>
          <p:cNvPr id="8" name="Straight Arrow Connector 7">
            <a:extLst>
              <a:ext uri="{FF2B5EF4-FFF2-40B4-BE49-F238E27FC236}">
                <a16:creationId xmlns:a16="http://schemas.microsoft.com/office/drawing/2014/main" id="{3C12AF8F-C93B-4642-B3CB-7252DEFC9436}"/>
              </a:ext>
            </a:extLst>
          </p:cNvPr>
          <p:cNvCxnSpPr>
            <a:cxnSpLocks/>
          </p:cNvCxnSpPr>
          <p:nvPr/>
        </p:nvCxnSpPr>
        <p:spPr>
          <a:xfrm flipH="1">
            <a:off x="6248400" y="2667000"/>
            <a:ext cx="762000" cy="533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2036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BA72-82C8-4909-B0DF-2B0E68204D5F}"/>
              </a:ext>
            </a:extLst>
          </p:cNvPr>
          <p:cNvSpPr>
            <a:spLocks noGrp="1"/>
          </p:cNvSpPr>
          <p:nvPr>
            <p:ph type="title"/>
          </p:nvPr>
        </p:nvSpPr>
        <p:spPr>
          <a:xfrm>
            <a:off x="457200" y="4011"/>
            <a:ext cx="8229600" cy="629376"/>
          </a:xfrm>
        </p:spPr>
        <p:txBody>
          <a:bodyPr>
            <a:normAutofit/>
          </a:bodyPr>
          <a:lstStyle/>
          <a:p>
            <a:r>
              <a:rPr lang="en-US" sz="2800" b="1" dirty="0">
                <a:solidFill>
                  <a:srgbClr val="002060"/>
                </a:solidFill>
                <a:latin typeface="Georgia" panose="02040502050405020303" pitchFamily="18" charset="0"/>
              </a:rPr>
              <a:t>REPORTS DOWNLOAD</a:t>
            </a:r>
            <a:endParaRPr lang="en-US" sz="2800" b="1" dirty="0"/>
          </a:p>
        </p:txBody>
      </p:sp>
      <p:sp>
        <p:nvSpPr>
          <p:cNvPr id="9" name="Content Placeholder 8">
            <a:extLst>
              <a:ext uri="{FF2B5EF4-FFF2-40B4-BE49-F238E27FC236}">
                <a16:creationId xmlns:a16="http://schemas.microsoft.com/office/drawing/2014/main" id="{68366D1D-B475-42BA-9EB0-0F353E785F87}"/>
              </a:ext>
            </a:extLst>
          </p:cNvPr>
          <p:cNvSpPr>
            <a:spLocks noGrp="1"/>
          </p:cNvSpPr>
          <p:nvPr>
            <p:ph idx="1"/>
          </p:nvPr>
        </p:nvSpPr>
        <p:spPr>
          <a:xfrm>
            <a:off x="533400" y="601303"/>
            <a:ext cx="8229600" cy="6256697"/>
          </a:xfrm>
        </p:spPr>
        <p:txBody>
          <a:bodyPr>
            <a:normAutofit/>
          </a:bodyPr>
          <a:lstStyle/>
          <a:p>
            <a:r>
              <a:rPr lang="en-US" sz="1400" dirty="0">
                <a:latin typeface="Georgia" panose="02040502050405020303" pitchFamily="18" charset="0"/>
              </a:rPr>
              <a:t>At the report page, the below screen will appear. Choose the reports you wish to view by selecting the report via the </a:t>
            </a:r>
            <a:r>
              <a:rPr lang="en-US" sz="1400" b="1" dirty="0">
                <a:latin typeface="Georgia" panose="02040502050405020303" pitchFamily="18" charset="0"/>
              </a:rPr>
              <a:t>drop down menu</a:t>
            </a:r>
            <a:r>
              <a:rPr lang="en-US" sz="1400" dirty="0">
                <a:latin typeface="Georgia" panose="02040502050405020303" pitchFamily="18" charset="0"/>
              </a:rPr>
              <a:t> where it says </a:t>
            </a:r>
            <a:r>
              <a:rPr lang="en-US" sz="1400" b="1" i="1" dirty="0">
                <a:latin typeface="Georgia" panose="02040502050405020303" pitchFamily="18" charset="0"/>
              </a:rPr>
              <a:t>Select a query</a:t>
            </a:r>
            <a:r>
              <a:rPr lang="en-US" sz="1400" dirty="0">
                <a:latin typeface="Georgia" panose="02040502050405020303" pitchFamily="18" charset="0"/>
              </a:rPr>
              <a:t>. Select desired report by clicking on the drop down report menu. Once the report is selected, click on </a:t>
            </a:r>
            <a:r>
              <a:rPr lang="en-US" sz="1400" b="1" dirty="0">
                <a:latin typeface="Georgia" panose="02040502050405020303" pitchFamily="18" charset="0"/>
              </a:rPr>
              <a:t>Export</a:t>
            </a:r>
            <a:r>
              <a:rPr lang="en-US" sz="1400" dirty="0">
                <a:latin typeface="Georgia" panose="02040502050405020303" pitchFamily="18" charset="0"/>
              </a:rPr>
              <a:t> and on the </a:t>
            </a:r>
            <a:r>
              <a:rPr lang="en-US" sz="1400" b="1" dirty="0">
                <a:latin typeface="Georgia" panose="02040502050405020303" pitchFamily="18" charset="0"/>
              </a:rPr>
              <a:t>Excel icon</a:t>
            </a:r>
            <a:r>
              <a:rPr lang="en-US" sz="1400" dirty="0">
                <a:latin typeface="Georgia" panose="02040502050405020303" pitchFamily="18" charset="0"/>
              </a:rPr>
              <a:t> to download the report. Once download is completed, click on the download file</a:t>
            </a:r>
          </a:p>
          <a:p>
            <a:r>
              <a:rPr lang="en-US" sz="1400" dirty="0">
                <a:solidFill>
                  <a:srgbClr val="C00000"/>
                </a:solidFill>
                <a:latin typeface="Georgia" panose="02040502050405020303" pitchFamily="18" charset="0"/>
              </a:rPr>
              <a:t>Note: for District or National officers, to select by Chapter number, enter (3) characters-  e.g. for chapter 1 enter 001. By District number enter (2) characters – e.g. for district 1 enter 01. For International chapters, to select by chapter (5) characters, e.g. Greece to select chapter 001, first enter for ‘HJ’ followed by the (3) chapter character (HJ001) for Canada ‘CJ’ followed by the chapter number and so forth</a:t>
            </a:r>
          </a:p>
          <a:p>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a:p>
            <a:endParaRPr lang="en-US" sz="1400" dirty="0">
              <a:latin typeface="Georgia" panose="02040502050405020303" pitchFamily="18" charset="0"/>
            </a:endParaRPr>
          </a:p>
          <a:p>
            <a:endParaRPr lang="en-US" sz="1400" dirty="0">
              <a:latin typeface="Georgia" panose="02040502050405020303" pitchFamily="18" charset="0"/>
            </a:endParaRPr>
          </a:p>
          <a:p>
            <a:r>
              <a:rPr lang="en-US" sz="1400" dirty="0">
                <a:latin typeface="Georgia" panose="02040502050405020303" pitchFamily="18" charset="0"/>
              </a:rPr>
              <a:t>An excel dialog box opens (see below screen) asking if you trust the file, click </a:t>
            </a:r>
            <a:r>
              <a:rPr lang="en-US" sz="1400" dirty="0">
                <a:solidFill>
                  <a:srgbClr val="C00000"/>
                </a:solidFill>
                <a:latin typeface="Georgia" panose="02040502050405020303" pitchFamily="18" charset="0"/>
              </a:rPr>
              <a:t>“YES” </a:t>
            </a:r>
            <a:r>
              <a:rPr lang="en-US" sz="1400" dirty="0">
                <a:latin typeface="Georgia" panose="02040502050405020303" pitchFamily="18" charset="0"/>
              </a:rPr>
              <a:t>to complete the download</a:t>
            </a:r>
          </a:p>
          <a:p>
            <a:endParaRPr lang="en-US" dirty="0"/>
          </a:p>
        </p:txBody>
      </p:sp>
      <p:pic>
        <p:nvPicPr>
          <p:cNvPr id="11" name="Picture 10">
            <a:extLst>
              <a:ext uri="{FF2B5EF4-FFF2-40B4-BE49-F238E27FC236}">
                <a16:creationId xmlns:a16="http://schemas.microsoft.com/office/drawing/2014/main" id="{160447AD-07CF-4C27-8117-CE9D9E2E6173}"/>
              </a:ext>
            </a:extLst>
          </p:cNvPr>
          <p:cNvPicPr>
            <a:picLocks noChangeAspect="1"/>
          </p:cNvPicPr>
          <p:nvPr/>
        </p:nvPicPr>
        <p:blipFill>
          <a:blip r:embed="rId2"/>
          <a:stretch>
            <a:fillRect/>
          </a:stretch>
        </p:blipFill>
        <p:spPr>
          <a:xfrm>
            <a:off x="770021" y="2655210"/>
            <a:ext cx="7756358" cy="2743201"/>
          </a:xfrm>
          <a:prstGeom prst="rect">
            <a:avLst/>
          </a:prstGeom>
        </p:spPr>
      </p:pic>
      <p:pic>
        <p:nvPicPr>
          <p:cNvPr id="12" name="Picture 11">
            <a:extLst>
              <a:ext uri="{FF2B5EF4-FFF2-40B4-BE49-F238E27FC236}">
                <a16:creationId xmlns:a16="http://schemas.microsoft.com/office/drawing/2014/main" id="{755658BC-2446-425B-A071-D22027A7849A}"/>
              </a:ext>
            </a:extLst>
          </p:cNvPr>
          <p:cNvPicPr>
            <a:picLocks noChangeAspect="1"/>
          </p:cNvPicPr>
          <p:nvPr/>
        </p:nvPicPr>
        <p:blipFill>
          <a:blip r:embed="rId3"/>
          <a:stretch>
            <a:fillRect/>
          </a:stretch>
        </p:blipFill>
        <p:spPr>
          <a:xfrm>
            <a:off x="2362200" y="5738615"/>
            <a:ext cx="5486400" cy="1084744"/>
          </a:xfrm>
          <a:prstGeom prst="rect">
            <a:avLst/>
          </a:prstGeom>
        </p:spPr>
      </p:pic>
      <p:cxnSp>
        <p:nvCxnSpPr>
          <p:cNvPr id="14" name="Straight Arrow Connector 13">
            <a:extLst>
              <a:ext uri="{FF2B5EF4-FFF2-40B4-BE49-F238E27FC236}">
                <a16:creationId xmlns:a16="http://schemas.microsoft.com/office/drawing/2014/main" id="{51A999CB-17D6-4686-B468-BFD2C35FC0D8}"/>
              </a:ext>
            </a:extLst>
          </p:cNvPr>
          <p:cNvCxnSpPr/>
          <p:nvPr/>
        </p:nvCxnSpPr>
        <p:spPr>
          <a:xfrm flipH="1">
            <a:off x="5791200" y="3750649"/>
            <a:ext cx="914400" cy="152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 name="Straight Arrow Connector 14">
            <a:extLst>
              <a:ext uri="{FF2B5EF4-FFF2-40B4-BE49-F238E27FC236}">
                <a16:creationId xmlns:a16="http://schemas.microsoft.com/office/drawing/2014/main" id="{03D69AB2-32D6-4CFA-9DA3-24082F48E16E}"/>
              </a:ext>
            </a:extLst>
          </p:cNvPr>
          <p:cNvCxnSpPr>
            <a:cxnSpLocks/>
          </p:cNvCxnSpPr>
          <p:nvPr/>
        </p:nvCxnSpPr>
        <p:spPr>
          <a:xfrm flipH="1">
            <a:off x="3978442" y="5596795"/>
            <a:ext cx="304800" cy="68205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78506CA8-4C22-40C0-BEC2-D426B3C3ECF2}"/>
              </a:ext>
            </a:extLst>
          </p:cNvPr>
          <p:cNvCxnSpPr/>
          <p:nvPr/>
        </p:nvCxnSpPr>
        <p:spPr>
          <a:xfrm flipH="1">
            <a:off x="4319337" y="3596912"/>
            <a:ext cx="914400" cy="152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66491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AED5-D1F1-42B0-BA03-D975DA94F191}"/>
              </a:ext>
            </a:extLst>
          </p:cNvPr>
          <p:cNvSpPr>
            <a:spLocks noGrp="1"/>
          </p:cNvSpPr>
          <p:nvPr>
            <p:ph type="title"/>
          </p:nvPr>
        </p:nvSpPr>
        <p:spPr/>
        <p:txBody>
          <a:bodyPr/>
          <a:lstStyle/>
          <a:p>
            <a:r>
              <a:rPr lang="en-US" b="1" dirty="0">
                <a:solidFill>
                  <a:srgbClr val="002060"/>
                </a:solidFill>
                <a:latin typeface="Georgia" panose="02040502050405020303" pitchFamily="18" charset="0"/>
              </a:rPr>
              <a:t>REPORTS DOWNLOAD</a:t>
            </a:r>
            <a:endParaRPr lang="en-US" dirty="0"/>
          </a:p>
        </p:txBody>
      </p:sp>
      <p:sp>
        <p:nvSpPr>
          <p:cNvPr id="3" name="Content Placeholder 2">
            <a:extLst>
              <a:ext uri="{FF2B5EF4-FFF2-40B4-BE49-F238E27FC236}">
                <a16:creationId xmlns:a16="http://schemas.microsoft.com/office/drawing/2014/main" id="{F8B227E8-7CB9-4C7C-9949-7985A3107A86}"/>
              </a:ext>
            </a:extLst>
          </p:cNvPr>
          <p:cNvSpPr>
            <a:spLocks noGrp="1"/>
          </p:cNvSpPr>
          <p:nvPr>
            <p:ph idx="1"/>
          </p:nvPr>
        </p:nvSpPr>
        <p:spPr/>
        <p:txBody>
          <a:bodyPr/>
          <a:lstStyle/>
          <a:p>
            <a:r>
              <a:rPr lang="en-US" b="1" dirty="0"/>
              <a:t>Chapter Officers</a:t>
            </a:r>
            <a:r>
              <a:rPr lang="en-US" dirty="0"/>
              <a:t>: Please note when downloading delinquent roster, select by ‘</a:t>
            </a:r>
            <a:r>
              <a:rPr lang="en-US" b="1" dirty="0"/>
              <a:t>Paid Through Date</a:t>
            </a:r>
            <a:r>
              <a:rPr lang="en-US" dirty="0"/>
              <a:t>’ – which is by date range – online delinquency range starts from the year </a:t>
            </a:r>
            <a:r>
              <a:rPr lang="en-US" b="1" dirty="0"/>
              <a:t>12/31/2010</a:t>
            </a:r>
            <a:r>
              <a:rPr lang="en-US" dirty="0"/>
              <a:t> – </a:t>
            </a:r>
            <a:r>
              <a:rPr lang="en-US" b="1" dirty="0"/>
              <a:t>12/31/2017</a:t>
            </a:r>
          </a:p>
        </p:txBody>
      </p:sp>
    </p:spTree>
    <p:extLst>
      <p:ext uri="{BB962C8B-B14F-4D97-AF65-F5344CB8AC3E}">
        <p14:creationId xmlns:p14="http://schemas.microsoft.com/office/powerpoint/2010/main" val="1907534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9432-DB66-4B6F-B58D-033413974B16}"/>
              </a:ext>
            </a:extLst>
          </p:cNvPr>
          <p:cNvSpPr>
            <a:spLocks noGrp="1"/>
          </p:cNvSpPr>
          <p:nvPr>
            <p:ph type="title"/>
          </p:nvPr>
        </p:nvSpPr>
        <p:spPr>
          <a:xfrm>
            <a:off x="449179" y="76200"/>
            <a:ext cx="8229600" cy="685800"/>
          </a:xfrm>
        </p:spPr>
        <p:txBody>
          <a:bodyPr>
            <a:normAutofit/>
          </a:bodyPr>
          <a:lstStyle/>
          <a:p>
            <a:r>
              <a:rPr lang="en-US" sz="2800" b="1" dirty="0">
                <a:solidFill>
                  <a:schemeClr val="tx2">
                    <a:lumMod val="75000"/>
                  </a:schemeClr>
                </a:solidFill>
                <a:latin typeface="Georgia" panose="02040502050405020303" pitchFamily="18" charset="0"/>
              </a:rPr>
              <a:t>CHAPTER BILLING</a:t>
            </a:r>
          </a:p>
        </p:txBody>
      </p:sp>
      <p:sp>
        <p:nvSpPr>
          <p:cNvPr id="3" name="Content Placeholder 2">
            <a:extLst>
              <a:ext uri="{FF2B5EF4-FFF2-40B4-BE49-F238E27FC236}">
                <a16:creationId xmlns:a16="http://schemas.microsoft.com/office/drawing/2014/main" id="{97C21C32-8930-4537-A133-8E22E4730942}"/>
              </a:ext>
            </a:extLst>
          </p:cNvPr>
          <p:cNvSpPr>
            <a:spLocks noGrp="1"/>
          </p:cNvSpPr>
          <p:nvPr>
            <p:ph idx="1"/>
          </p:nvPr>
        </p:nvSpPr>
        <p:spPr>
          <a:xfrm>
            <a:off x="590550" y="802104"/>
            <a:ext cx="8172450" cy="6055895"/>
          </a:xfrm>
        </p:spPr>
        <p:txBody>
          <a:bodyPr>
            <a:normAutofit/>
          </a:bodyPr>
          <a:lstStyle/>
          <a:p>
            <a:r>
              <a:rPr lang="en-US" sz="1400" dirty="0">
                <a:latin typeface="Georgia" panose="02040502050405020303" pitchFamily="18" charset="0"/>
              </a:rPr>
              <a:t>To view/download chapter billing,  click the </a:t>
            </a:r>
            <a:r>
              <a:rPr lang="en-US" sz="1400" b="1" i="1" dirty="0">
                <a:latin typeface="Georgia" panose="02040502050405020303" pitchFamily="18" charset="0"/>
              </a:rPr>
              <a:t>Reports tab</a:t>
            </a:r>
            <a:r>
              <a:rPr lang="en-US" sz="1400" b="1" dirty="0">
                <a:latin typeface="Georgia" panose="02040502050405020303" pitchFamily="18" charset="0"/>
              </a:rPr>
              <a:t> </a:t>
            </a:r>
            <a:r>
              <a:rPr lang="en-US" sz="1400" dirty="0">
                <a:latin typeface="Georgia" panose="02040502050405020303" pitchFamily="18" charset="0"/>
              </a:rPr>
              <a:t>in the top right corner and then click on the link labeled </a:t>
            </a:r>
            <a:r>
              <a:rPr lang="en-US" sz="1400" b="1" i="1" dirty="0">
                <a:latin typeface="Georgia" panose="02040502050405020303" pitchFamily="18" charset="0"/>
              </a:rPr>
              <a:t>Chapter Billing </a:t>
            </a:r>
            <a:r>
              <a:rPr lang="en-US" sz="1400" dirty="0">
                <a:latin typeface="Georgia" panose="02040502050405020303" pitchFamily="18" charset="0"/>
              </a:rPr>
              <a:t>which takes you to the report page to download  the report</a:t>
            </a:r>
          </a:p>
          <a:p>
            <a:endParaRPr lang="en-US" sz="1400" dirty="0">
              <a:latin typeface="Georgia" panose="02040502050405020303" pitchFamily="18" charset="0"/>
            </a:endParaRPr>
          </a:p>
          <a:p>
            <a:endParaRPr lang="en-US" sz="1400" dirty="0">
              <a:latin typeface="Georgia" panose="02040502050405020303" pitchFamily="18" charset="0"/>
            </a:endParaRPr>
          </a:p>
          <a:p>
            <a:endParaRPr lang="en-US" sz="1400" dirty="0">
              <a:latin typeface="Georgia" panose="02040502050405020303" pitchFamily="18" charset="0"/>
            </a:endParaRPr>
          </a:p>
          <a:p>
            <a:r>
              <a:rPr lang="en-US" sz="1400" dirty="0">
                <a:latin typeface="Georgia" panose="02040502050405020303" pitchFamily="18" charset="0"/>
              </a:rPr>
              <a:t>To print the billing, click on the </a:t>
            </a:r>
            <a:r>
              <a:rPr lang="en-US" sz="1400" b="1" dirty="0">
                <a:latin typeface="Georgia" panose="02040502050405020303" pitchFamily="18" charset="0"/>
              </a:rPr>
              <a:t>PDF</a:t>
            </a:r>
            <a:r>
              <a:rPr lang="en-US" sz="1400" dirty="0">
                <a:latin typeface="Georgia" panose="02040502050405020303" pitchFamily="18" charset="0"/>
              </a:rPr>
              <a:t> icon to download for print</a:t>
            </a:r>
          </a:p>
          <a:p>
            <a:endParaRPr lang="en-US" sz="1400" b="1" i="1" dirty="0">
              <a:latin typeface="Georgia" panose="02040502050405020303" pitchFamily="18" charset="0"/>
            </a:endParaRPr>
          </a:p>
        </p:txBody>
      </p:sp>
      <p:pic>
        <p:nvPicPr>
          <p:cNvPr id="10" name="Picture 9">
            <a:extLst>
              <a:ext uri="{FF2B5EF4-FFF2-40B4-BE49-F238E27FC236}">
                <a16:creationId xmlns:a16="http://schemas.microsoft.com/office/drawing/2014/main" id="{3C2B2C0A-B04E-4989-BEDB-490C6F477B3D}"/>
              </a:ext>
            </a:extLst>
          </p:cNvPr>
          <p:cNvPicPr>
            <a:picLocks noChangeAspect="1"/>
          </p:cNvPicPr>
          <p:nvPr/>
        </p:nvPicPr>
        <p:blipFill>
          <a:blip r:embed="rId2"/>
          <a:stretch>
            <a:fillRect/>
          </a:stretch>
        </p:blipFill>
        <p:spPr>
          <a:xfrm>
            <a:off x="1109913" y="1320709"/>
            <a:ext cx="7239000" cy="673115"/>
          </a:xfrm>
          <a:prstGeom prst="rect">
            <a:avLst/>
          </a:prstGeom>
        </p:spPr>
      </p:pic>
      <p:pic>
        <p:nvPicPr>
          <p:cNvPr id="11" name="Picture 10">
            <a:extLst>
              <a:ext uri="{FF2B5EF4-FFF2-40B4-BE49-F238E27FC236}">
                <a16:creationId xmlns:a16="http://schemas.microsoft.com/office/drawing/2014/main" id="{E3E296AD-7A7B-4E24-A87E-DD85766714B7}"/>
              </a:ext>
            </a:extLst>
          </p:cNvPr>
          <p:cNvPicPr>
            <a:picLocks noChangeAspect="1"/>
          </p:cNvPicPr>
          <p:nvPr/>
        </p:nvPicPr>
        <p:blipFill>
          <a:blip r:embed="rId3"/>
          <a:stretch>
            <a:fillRect/>
          </a:stretch>
        </p:blipFill>
        <p:spPr>
          <a:xfrm>
            <a:off x="685801" y="2438400"/>
            <a:ext cx="8382000" cy="4343400"/>
          </a:xfrm>
          <a:prstGeom prst="rect">
            <a:avLst/>
          </a:prstGeom>
        </p:spPr>
      </p:pic>
    </p:spTree>
    <p:extLst>
      <p:ext uri="{BB962C8B-B14F-4D97-AF65-F5344CB8AC3E}">
        <p14:creationId xmlns:p14="http://schemas.microsoft.com/office/powerpoint/2010/main" val="2213490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06A9-94B5-4A0A-88B7-F3AB2BAEBFDF}"/>
              </a:ext>
            </a:extLst>
          </p:cNvPr>
          <p:cNvSpPr>
            <a:spLocks noGrp="1"/>
          </p:cNvSpPr>
          <p:nvPr>
            <p:ph type="title"/>
          </p:nvPr>
        </p:nvSpPr>
        <p:spPr>
          <a:xfrm>
            <a:off x="457200" y="20053"/>
            <a:ext cx="8229600" cy="762000"/>
          </a:xfrm>
        </p:spPr>
        <p:txBody>
          <a:bodyPr>
            <a:normAutofit fontScale="90000"/>
          </a:bodyPr>
          <a:lstStyle/>
          <a:p>
            <a:r>
              <a:rPr lang="en-US" sz="2800" b="1" dirty="0">
                <a:solidFill>
                  <a:srgbClr val="002060"/>
                </a:solidFill>
                <a:latin typeface="Georgia" panose="02040502050405020303" pitchFamily="18" charset="0"/>
              </a:rPr>
              <a:t>REPORTS DOWNLOAD – MEMBERSHIP CARDS</a:t>
            </a:r>
            <a:endParaRPr lang="en-US" sz="2800" b="1" dirty="0"/>
          </a:p>
        </p:txBody>
      </p:sp>
      <p:sp>
        <p:nvSpPr>
          <p:cNvPr id="3" name="Content Placeholder 2">
            <a:extLst>
              <a:ext uri="{FF2B5EF4-FFF2-40B4-BE49-F238E27FC236}">
                <a16:creationId xmlns:a16="http://schemas.microsoft.com/office/drawing/2014/main" id="{131B3F16-AC86-4BC3-9366-1A3F27F8621E}"/>
              </a:ext>
            </a:extLst>
          </p:cNvPr>
          <p:cNvSpPr>
            <a:spLocks noGrp="1"/>
          </p:cNvSpPr>
          <p:nvPr>
            <p:ph idx="1"/>
          </p:nvPr>
        </p:nvSpPr>
        <p:spPr>
          <a:xfrm>
            <a:off x="493295" y="647700"/>
            <a:ext cx="8229600" cy="6134100"/>
          </a:xfrm>
        </p:spPr>
        <p:txBody>
          <a:bodyPr>
            <a:normAutofit/>
          </a:bodyPr>
          <a:lstStyle/>
          <a:p>
            <a:r>
              <a:rPr lang="en-US" sz="1600" dirty="0">
                <a:latin typeface="Georgia" panose="02040502050405020303" pitchFamily="18" charset="0"/>
              </a:rPr>
              <a:t>To print membership cards, click on the </a:t>
            </a:r>
            <a:r>
              <a:rPr lang="en-US" sz="1600" b="1" dirty="0">
                <a:latin typeface="Georgia" panose="02040502050405020303" pitchFamily="18" charset="0"/>
              </a:rPr>
              <a:t>Reports tab</a:t>
            </a:r>
            <a:r>
              <a:rPr lang="en-US" sz="1600" dirty="0">
                <a:latin typeface="Georgia" panose="02040502050405020303" pitchFamily="18" charset="0"/>
              </a:rPr>
              <a:t> on the right corner of your profile page and click on the link labeled </a:t>
            </a:r>
            <a:r>
              <a:rPr lang="en-US" sz="1600" b="1" dirty="0">
                <a:latin typeface="Georgia" panose="02040502050405020303" pitchFamily="18" charset="0"/>
              </a:rPr>
              <a:t>Membership Cards</a:t>
            </a:r>
          </a:p>
          <a:p>
            <a:endParaRPr lang="en-US" sz="1600" b="1" dirty="0">
              <a:latin typeface="Georgia" panose="02040502050405020303" pitchFamily="18" charset="0"/>
            </a:endParaRPr>
          </a:p>
          <a:p>
            <a:endParaRPr lang="en-US" sz="1600" b="1" dirty="0">
              <a:latin typeface="Georgia" panose="02040502050405020303" pitchFamily="18" charset="0"/>
            </a:endParaRPr>
          </a:p>
          <a:p>
            <a:endParaRPr lang="en-US" sz="1600" b="1" dirty="0">
              <a:latin typeface="Georgia" panose="02040502050405020303" pitchFamily="18" charset="0"/>
            </a:endParaRPr>
          </a:p>
          <a:p>
            <a:endParaRPr lang="en-US" sz="1600" b="1" dirty="0">
              <a:latin typeface="Georgia" panose="02040502050405020303" pitchFamily="18" charset="0"/>
            </a:endParaRPr>
          </a:p>
          <a:p>
            <a:endParaRPr lang="en-US" sz="1600" b="1" dirty="0">
              <a:latin typeface="Georgia" panose="02040502050405020303" pitchFamily="18" charset="0"/>
            </a:endParaRPr>
          </a:p>
          <a:p>
            <a:endParaRPr lang="en-US" sz="1600" b="1" dirty="0">
              <a:latin typeface="Georgia" panose="02040502050405020303" pitchFamily="18" charset="0"/>
            </a:endParaRPr>
          </a:p>
          <a:p>
            <a:endParaRPr lang="en-US" sz="1600" b="1" dirty="0">
              <a:latin typeface="Georgia" panose="02040502050405020303" pitchFamily="18" charset="0"/>
            </a:endParaRPr>
          </a:p>
          <a:p>
            <a:endParaRPr lang="en-US" sz="1600" b="1" dirty="0">
              <a:latin typeface="Georgia" panose="02040502050405020303" pitchFamily="18" charset="0"/>
            </a:endParaRPr>
          </a:p>
          <a:p>
            <a:endParaRPr lang="en-US" sz="1600" b="1" dirty="0">
              <a:latin typeface="Georgia" panose="02040502050405020303" pitchFamily="18" charset="0"/>
            </a:endParaRPr>
          </a:p>
          <a:p>
            <a:endParaRPr lang="en-US" sz="1600" b="1" dirty="0">
              <a:latin typeface="Georgia" panose="02040502050405020303" pitchFamily="18" charset="0"/>
            </a:endParaRPr>
          </a:p>
          <a:p>
            <a:endParaRPr lang="en-US" sz="1600" b="1" dirty="0">
              <a:latin typeface="Georgia" panose="02040502050405020303" pitchFamily="18" charset="0"/>
            </a:endParaRPr>
          </a:p>
          <a:p>
            <a:r>
              <a:rPr lang="en-US" sz="1600" dirty="0">
                <a:latin typeface="Georgia" panose="02040502050405020303" pitchFamily="18" charset="0"/>
              </a:rPr>
              <a:t>You may download cards by:</a:t>
            </a:r>
          </a:p>
          <a:p>
            <a:r>
              <a:rPr lang="en-US" sz="1600" dirty="0" err="1">
                <a:latin typeface="Georgia" panose="02040502050405020303" pitchFamily="18" charset="0"/>
              </a:rPr>
              <a:t>MemberID</a:t>
            </a:r>
            <a:endParaRPr lang="en-US" sz="1600" dirty="0">
              <a:latin typeface="Georgia" panose="02040502050405020303" pitchFamily="18" charset="0"/>
            </a:endParaRPr>
          </a:p>
          <a:p>
            <a:r>
              <a:rPr lang="en-US" sz="1600" dirty="0">
                <a:latin typeface="Georgia" panose="02040502050405020303" pitchFamily="18" charset="0"/>
              </a:rPr>
              <a:t>Check Number</a:t>
            </a:r>
          </a:p>
          <a:p>
            <a:r>
              <a:rPr lang="en-US" sz="1600" dirty="0">
                <a:latin typeface="Georgia" panose="02040502050405020303" pitchFamily="18" charset="0"/>
              </a:rPr>
              <a:t>Transaction Date (This option is ONLY for online credit card payment)</a:t>
            </a:r>
          </a:p>
          <a:p>
            <a:pPr marL="285750" indent="-285750"/>
            <a:r>
              <a:rPr lang="en-US" sz="1600" dirty="0">
                <a:latin typeface="Georgia" panose="02040502050405020303" pitchFamily="18" charset="0"/>
              </a:rPr>
              <a:t>Click </a:t>
            </a:r>
            <a:r>
              <a:rPr lang="en-US" sz="1600" b="1" dirty="0">
                <a:latin typeface="Georgia" panose="02040502050405020303" pitchFamily="18" charset="0"/>
              </a:rPr>
              <a:t>Run Report</a:t>
            </a:r>
            <a:r>
              <a:rPr lang="en-US" sz="1600" dirty="0">
                <a:latin typeface="Georgia" panose="02040502050405020303" pitchFamily="18" charset="0"/>
              </a:rPr>
              <a:t>. </a:t>
            </a:r>
          </a:p>
          <a:p>
            <a:pPr marL="285750" indent="-285750"/>
            <a:r>
              <a:rPr lang="en-US" sz="1600" dirty="0">
                <a:latin typeface="Georgia" panose="02040502050405020303" pitchFamily="18" charset="0"/>
              </a:rPr>
              <a:t>At the membership card report page, click on the </a:t>
            </a:r>
            <a:r>
              <a:rPr lang="en-US" sz="1600" b="1" i="1" dirty="0">
                <a:latin typeface="Georgia" panose="02040502050405020303" pitchFamily="18" charset="0"/>
              </a:rPr>
              <a:t>Save Icon </a:t>
            </a:r>
          </a:p>
          <a:p>
            <a:pPr marL="285750" indent="-285750"/>
            <a:r>
              <a:rPr lang="en-US" sz="1600" dirty="0">
                <a:latin typeface="Georgia" panose="02040502050405020303" pitchFamily="18" charset="0"/>
              </a:rPr>
              <a:t>Click on PDF to complete download (please make sure pop-up is unblocked)</a:t>
            </a:r>
            <a:endParaRPr lang="en-US" sz="1600" b="1" dirty="0">
              <a:latin typeface="Georgia" panose="02040502050405020303" pitchFamily="18" charset="0"/>
            </a:endParaRPr>
          </a:p>
        </p:txBody>
      </p:sp>
      <p:pic>
        <p:nvPicPr>
          <p:cNvPr id="8" name="Picture 7">
            <a:extLst>
              <a:ext uri="{FF2B5EF4-FFF2-40B4-BE49-F238E27FC236}">
                <a16:creationId xmlns:a16="http://schemas.microsoft.com/office/drawing/2014/main" id="{599FEE1B-B1C4-4E4A-B5FB-0584BF545693}"/>
              </a:ext>
            </a:extLst>
          </p:cNvPr>
          <p:cNvPicPr>
            <a:picLocks noChangeAspect="1"/>
          </p:cNvPicPr>
          <p:nvPr/>
        </p:nvPicPr>
        <p:blipFill>
          <a:blip r:embed="rId2"/>
          <a:stretch>
            <a:fillRect/>
          </a:stretch>
        </p:blipFill>
        <p:spPr>
          <a:xfrm>
            <a:off x="762000" y="1428928"/>
            <a:ext cx="5257800" cy="2736710"/>
          </a:xfrm>
          <a:prstGeom prst="rect">
            <a:avLst/>
          </a:prstGeom>
        </p:spPr>
      </p:pic>
      <p:pic>
        <p:nvPicPr>
          <p:cNvPr id="11" name="Picture 10">
            <a:extLst>
              <a:ext uri="{FF2B5EF4-FFF2-40B4-BE49-F238E27FC236}">
                <a16:creationId xmlns:a16="http://schemas.microsoft.com/office/drawing/2014/main" id="{21F96009-FAD2-4543-86B4-A681998740B3}"/>
              </a:ext>
            </a:extLst>
          </p:cNvPr>
          <p:cNvPicPr>
            <a:picLocks noChangeAspect="1"/>
          </p:cNvPicPr>
          <p:nvPr/>
        </p:nvPicPr>
        <p:blipFill>
          <a:blip r:embed="rId3"/>
          <a:stretch>
            <a:fillRect/>
          </a:stretch>
        </p:blipFill>
        <p:spPr>
          <a:xfrm>
            <a:off x="6400800" y="5717641"/>
            <a:ext cx="609600" cy="489098"/>
          </a:xfrm>
          <a:prstGeom prst="rect">
            <a:avLst/>
          </a:prstGeom>
        </p:spPr>
      </p:pic>
    </p:spTree>
    <p:extLst>
      <p:ext uri="{BB962C8B-B14F-4D97-AF65-F5344CB8AC3E}">
        <p14:creationId xmlns:p14="http://schemas.microsoft.com/office/powerpoint/2010/main" val="732310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06A9-94B5-4A0A-88B7-F3AB2BAEBFDF}"/>
              </a:ext>
            </a:extLst>
          </p:cNvPr>
          <p:cNvSpPr>
            <a:spLocks noGrp="1"/>
          </p:cNvSpPr>
          <p:nvPr>
            <p:ph type="title"/>
          </p:nvPr>
        </p:nvSpPr>
        <p:spPr>
          <a:xfrm>
            <a:off x="457200" y="20053"/>
            <a:ext cx="8229600" cy="762000"/>
          </a:xfrm>
        </p:spPr>
        <p:txBody>
          <a:bodyPr>
            <a:normAutofit fontScale="90000"/>
          </a:bodyPr>
          <a:lstStyle/>
          <a:p>
            <a:r>
              <a:rPr lang="en-US" sz="2800" b="1" dirty="0">
                <a:solidFill>
                  <a:srgbClr val="002060"/>
                </a:solidFill>
                <a:latin typeface="Georgia" panose="02040502050405020303" pitchFamily="18" charset="0"/>
              </a:rPr>
              <a:t>REPORTS DOWNLOAD – MEMBER LABELS</a:t>
            </a:r>
            <a:endParaRPr lang="en-US" sz="2800" b="1" dirty="0"/>
          </a:p>
        </p:txBody>
      </p:sp>
      <p:sp>
        <p:nvSpPr>
          <p:cNvPr id="3" name="Content Placeholder 2">
            <a:extLst>
              <a:ext uri="{FF2B5EF4-FFF2-40B4-BE49-F238E27FC236}">
                <a16:creationId xmlns:a16="http://schemas.microsoft.com/office/drawing/2014/main" id="{131B3F16-AC86-4BC3-9366-1A3F27F8621E}"/>
              </a:ext>
            </a:extLst>
          </p:cNvPr>
          <p:cNvSpPr>
            <a:spLocks noGrp="1"/>
          </p:cNvSpPr>
          <p:nvPr>
            <p:ph idx="1"/>
          </p:nvPr>
        </p:nvSpPr>
        <p:spPr>
          <a:xfrm>
            <a:off x="493295" y="647700"/>
            <a:ext cx="8229600" cy="6134100"/>
          </a:xfrm>
        </p:spPr>
        <p:txBody>
          <a:bodyPr>
            <a:normAutofit/>
          </a:bodyPr>
          <a:lstStyle/>
          <a:p>
            <a:r>
              <a:rPr lang="en-US" sz="1600" dirty="0">
                <a:latin typeface="Georgia" panose="02040502050405020303" pitchFamily="18" charset="0"/>
              </a:rPr>
              <a:t>To print labels, click on the </a:t>
            </a:r>
            <a:r>
              <a:rPr lang="en-US" sz="1600" b="1" dirty="0">
                <a:latin typeface="Georgia" panose="02040502050405020303" pitchFamily="18" charset="0"/>
              </a:rPr>
              <a:t>Reports tab</a:t>
            </a:r>
            <a:r>
              <a:rPr lang="en-US" sz="1600" dirty="0">
                <a:latin typeface="Georgia" panose="02040502050405020303" pitchFamily="18" charset="0"/>
              </a:rPr>
              <a:t> on the right corner of your landing page and click on the link labeled </a:t>
            </a:r>
            <a:r>
              <a:rPr lang="en-US" sz="1600" b="1" dirty="0">
                <a:latin typeface="Georgia" panose="02040502050405020303" pitchFamily="18" charset="0"/>
              </a:rPr>
              <a:t>Member Label and below screen appears </a:t>
            </a:r>
          </a:p>
          <a:p>
            <a:r>
              <a:rPr lang="en-US" sz="1600" dirty="0">
                <a:solidFill>
                  <a:srgbClr val="C00000"/>
                </a:solidFill>
                <a:latin typeface="Georgia" panose="02040502050405020303" pitchFamily="18" charset="0"/>
              </a:rPr>
              <a:t>Note: for District or National officers, to select by Chapter number, enter (3) characters. By District number enter (2) characters. For International chapters, to select by chapter (5) characters, e.g. Greece to select chapter 001, first enter ‘HJ’ followed by the (3) chapter character (HJ001) for Canada ‘CJ’ followed by the chapter number and so forth</a:t>
            </a:r>
          </a:p>
          <a:p>
            <a:endParaRPr lang="en-US" sz="1600" b="1" dirty="0">
              <a:latin typeface="Georgia" panose="02040502050405020303" pitchFamily="18" charset="0"/>
            </a:endParaRPr>
          </a:p>
        </p:txBody>
      </p:sp>
      <p:pic>
        <p:nvPicPr>
          <p:cNvPr id="5" name="Picture 4">
            <a:extLst>
              <a:ext uri="{FF2B5EF4-FFF2-40B4-BE49-F238E27FC236}">
                <a16:creationId xmlns:a16="http://schemas.microsoft.com/office/drawing/2014/main" id="{D7402F7C-F337-4D14-940B-5721D2AB8833}"/>
              </a:ext>
            </a:extLst>
          </p:cNvPr>
          <p:cNvPicPr>
            <a:picLocks noChangeAspect="1"/>
          </p:cNvPicPr>
          <p:nvPr/>
        </p:nvPicPr>
        <p:blipFill>
          <a:blip r:embed="rId2"/>
          <a:stretch>
            <a:fillRect/>
          </a:stretch>
        </p:blipFill>
        <p:spPr>
          <a:xfrm>
            <a:off x="914400" y="2514600"/>
            <a:ext cx="7162800" cy="4038600"/>
          </a:xfrm>
          <a:prstGeom prst="rect">
            <a:avLst/>
          </a:prstGeom>
        </p:spPr>
      </p:pic>
      <p:cxnSp>
        <p:nvCxnSpPr>
          <p:cNvPr id="6" name="Straight Arrow Connector 5">
            <a:extLst>
              <a:ext uri="{FF2B5EF4-FFF2-40B4-BE49-F238E27FC236}">
                <a16:creationId xmlns:a16="http://schemas.microsoft.com/office/drawing/2014/main" id="{9299E6F8-F399-4FD2-9B9A-31CB38C1EF69}"/>
              </a:ext>
            </a:extLst>
          </p:cNvPr>
          <p:cNvCxnSpPr/>
          <p:nvPr/>
        </p:nvCxnSpPr>
        <p:spPr>
          <a:xfrm flipH="1">
            <a:off x="6629400" y="3527200"/>
            <a:ext cx="914400" cy="152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40494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73F2-5C18-44A1-A787-C57F28C94713}"/>
              </a:ext>
            </a:extLst>
          </p:cNvPr>
          <p:cNvSpPr>
            <a:spLocks noGrp="1"/>
          </p:cNvSpPr>
          <p:nvPr>
            <p:ph type="title"/>
          </p:nvPr>
        </p:nvSpPr>
        <p:spPr>
          <a:xfrm>
            <a:off x="1219200" y="76200"/>
            <a:ext cx="8229600" cy="838200"/>
          </a:xfrm>
        </p:spPr>
        <p:txBody>
          <a:bodyPr>
            <a:noAutofit/>
          </a:bodyPr>
          <a:lstStyle/>
          <a:p>
            <a:r>
              <a:rPr lang="en-US" sz="2800" b="1" dirty="0">
                <a:solidFill>
                  <a:srgbClr val="002060"/>
                </a:solidFill>
                <a:latin typeface="Georgia" panose="02040502050405020303" pitchFamily="18" charset="0"/>
              </a:rPr>
              <a:t>REPORTS DOWNLOAD – MEMBER LABELS</a:t>
            </a:r>
            <a:endParaRPr lang="en-US" sz="2800" b="1" dirty="0"/>
          </a:p>
        </p:txBody>
      </p:sp>
      <p:sp>
        <p:nvSpPr>
          <p:cNvPr id="3" name="Content Placeholder 2">
            <a:extLst>
              <a:ext uri="{FF2B5EF4-FFF2-40B4-BE49-F238E27FC236}">
                <a16:creationId xmlns:a16="http://schemas.microsoft.com/office/drawing/2014/main" id="{6B4D7186-E49C-4A0D-9935-5C46765E6E17}"/>
              </a:ext>
            </a:extLst>
          </p:cNvPr>
          <p:cNvSpPr>
            <a:spLocks noGrp="1"/>
          </p:cNvSpPr>
          <p:nvPr>
            <p:ph idx="1"/>
          </p:nvPr>
        </p:nvSpPr>
        <p:spPr>
          <a:xfrm>
            <a:off x="457200" y="1143000"/>
            <a:ext cx="8229600" cy="5486400"/>
          </a:xfrm>
        </p:spPr>
        <p:txBody>
          <a:bodyPr>
            <a:normAutofit/>
          </a:bodyPr>
          <a:lstStyle/>
          <a:p>
            <a:pPr marL="0" indent="0">
              <a:buNone/>
            </a:pPr>
            <a:r>
              <a:rPr lang="en-US" sz="1400" dirty="0">
                <a:latin typeface="Georgia" panose="02040502050405020303" pitchFamily="18" charset="0"/>
              </a:rPr>
              <a:t>Member Labels</a:t>
            </a:r>
          </a:p>
          <a:p>
            <a:pPr marL="285750" indent="-285750"/>
            <a:r>
              <a:rPr lang="en-US" sz="1400" dirty="0">
                <a:latin typeface="Georgia" panose="02040502050405020303" pitchFamily="18" charset="0"/>
              </a:rPr>
              <a:t>Click </a:t>
            </a:r>
            <a:r>
              <a:rPr lang="en-US" sz="1400" b="1" dirty="0">
                <a:latin typeface="Georgia" panose="02040502050405020303" pitchFamily="18" charset="0"/>
              </a:rPr>
              <a:t>Run Report</a:t>
            </a:r>
            <a:r>
              <a:rPr lang="en-US" sz="1400" dirty="0">
                <a:latin typeface="Georgia" panose="02040502050405020303" pitchFamily="18" charset="0"/>
              </a:rPr>
              <a:t>. </a:t>
            </a:r>
          </a:p>
          <a:p>
            <a:pPr marL="285750" indent="-285750"/>
            <a:r>
              <a:rPr lang="en-US" sz="1400" dirty="0">
                <a:latin typeface="Georgia" panose="02040502050405020303" pitchFamily="18" charset="0"/>
              </a:rPr>
              <a:t>Once the labels appear, click on the </a:t>
            </a:r>
            <a:r>
              <a:rPr lang="en-US" sz="1400" b="1" i="1" dirty="0">
                <a:latin typeface="Georgia" panose="02040502050405020303" pitchFamily="18" charset="0"/>
              </a:rPr>
              <a:t>Save Icon </a:t>
            </a:r>
            <a:r>
              <a:rPr lang="en-US" sz="1400" dirty="0">
                <a:latin typeface="Georgia" panose="02040502050405020303" pitchFamily="18" charset="0"/>
              </a:rPr>
              <a:t>(circled below) and  click on the link in order to export the labels to a PDF document or Word. </a:t>
            </a:r>
          </a:p>
          <a:p>
            <a:pPr marL="285750" indent="-285750"/>
            <a:r>
              <a:rPr lang="en-US" sz="1400" dirty="0">
                <a:latin typeface="Georgia" panose="02040502050405020303" pitchFamily="18" charset="0"/>
              </a:rPr>
              <a:t>Insert Avery 5160 or 5960 return labels in your printer tray and print</a:t>
            </a:r>
          </a:p>
          <a:p>
            <a:pPr marL="285750" indent="-285750"/>
            <a:r>
              <a:rPr lang="en-US" sz="1400" dirty="0">
                <a:latin typeface="Georgia" panose="02040502050405020303" pitchFamily="18" charset="0"/>
              </a:rPr>
              <a:t>If printing from Word, go to Page Layout and select 3 columns before printing</a:t>
            </a:r>
          </a:p>
          <a:p>
            <a:endParaRPr lang="en-US" dirty="0"/>
          </a:p>
        </p:txBody>
      </p:sp>
      <p:pic>
        <p:nvPicPr>
          <p:cNvPr id="4" name="Picture 3">
            <a:extLst>
              <a:ext uri="{FF2B5EF4-FFF2-40B4-BE49-F238E27FC236}">
                <a16:creationId xmlns:a16="http://schemas.microsoft.com/office/drawing/2014/main" id="{64165455-B4C7-49CC-A724-F5579CCC3B86}"/>
              </a:ext>
            </a:extLst>
          </p:cNvPr>
          <p:cNvPicPr>
            <a:picLocks noChangeAspect="1"/>
          </p:cNvPicPr>
          <p:nvPr/>
        </p:nvPicPr>
        <p:blipFill>
          <a:blip r:embed="rId2"/>
          <a:stretch>
            <a:fillRect/>
          </a:stretch>
        </p:blipFill>
        <p:spPr>
          <a:xfrm>
            <a:off x="457200" y="2819400"/>
            <a:ext cx="8026400" cy="3429000"/>
          </a:xfrm>
          <a:prstGeom prst="rect">
            <a:avLst/>
          </a:prstGeom>
        </p:spPr>
      </p:pic>
      <p:sp>
        <p:nvSpPr>
          <p:cNvPr id="6" name="Oval 5">
            <a:extLst>
              <a:ext uri="{FF2B5EF4-FFF2-40B4-BE49-F238E27FC236}">
                <a16:creationId xmlns:a16="http://schemas.microsoft.com/office/drawing/2014/main" id="{6980BAB8-C266-4650-9FFF-5E3C18D0A49E}"/>
              </a:ext>
            </a:extLst>
          </p:cNvPr>
          <p:cNvSpPr/>
          <p:nvPr/>
        </p:nvSpPr>
        <p:spPr>
          <a:xfrm>
            <a:off x="2057400" y="3048000"/>
            <a:ext cx="609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461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1CF9-5589-452D-95DE-76D2CBEDB864}"/>
              </a:ext>
            </a:extLst>
          </p:cNvPr>
          <p:cNvSpPr>
            <a:spLocks noGrp="1"/>
          </p:cNvSpPr>
          <p:nvPr>
            <p:ph type="title"/>
          </p:nvPr>
        </p:nvSpPr>
        <p:spPr/>
        <p:txBody>
          <a:bodyPr/>
          <a:lstStyle/>
          <a:p>
            <a:r>
              <a:rPr lang="en-US" dirty="0"/>
              <a:t>General Information</a:t>
            </a:r>
          </a:p>
        </p:txBody>
      </p:sp>
      <p:sp>
        <p:nvSpPr>
          <p:cNvPr id="3" name="Content Placeholder 2">
            <a:extLst>
              <a:ext uri="{FF2B5EF4-FFF2-40B4-BE49-F238E27FC236}">
                <a16:creationId xmlns:a16="http://schemas.microsoft.com/office/drawing/2014/main" id="{B1DF7093-BC61-49D7-B055-1B76C893BF0B}"/>
              </a:ext>
            </a:extLst>
          </p:cNvPr>
          <p:cNvSpPr>
            <a:spLocks noGrp="1"/>
          </p:cNvSpPr>
          <p:nvPr>
            <p:ph idx="1"/>
          </p:nvPr>
        </p:nvSpPr>
        <p:spPr>
          <a:xfrm>
            <a:off x="457200" y="1295400"/>
            <a:ext cx="8229600" cy="4830763"/>
          </a:xfrm>
        </p:spPr>
        <p:txBody>
          <a:bodyPr>
            <a:normAutofit/>
          </a:bodyPr>
          <a:lstStyle/>
          <a:p>
            <a:r>
              <a:rPr lang="en-US" altLang="en-US" dirty="0"/>
              <a:t>Please feel free to contact headquarters at </a:t>
            </a:r>
            <a:r>
              <a:rPr lang="en-US" altLang="en-US" dirty="0">
                <a:hlinkClick r:id="rId2"/>
              </a:rPr>
              <a:t>membership@ahepa.org</a:t>
            </a:r>
            <a:r>
              <a:rPr lang="en-US" altLang="en-US" dirty="0"/>
              <a:t> should you have any questions</a:t>
            </a:r>
          </a:p>
          <a:p>
            <a:r>
              <a:rPr lang="en-US" altLang="en-US" dirty="0"/>
              <a:t>Membership website: </a:t>
            </a:r>
            <a:r>
              <a:rPr lang="en-US" sz="2800" dirty="0"/>
              <a:t>Go to</a:t>
            </a:r>
            <a:r>
              <a:rPr lang="en-US" sz="2800" u="sng" dirty="0">
                <a:solidFill>
                  <a:schemeClr val="tx2">
                    <a:lumMod val="75000"/>
                  </a:schemeClr>
                </a:solidFill>
              </a:rPr>
              <a:t> www.ahepa.org &gt;&gt;click on JOIN&gt;&gt;click on Enter Here</a:t>
            </a:r>
          </a:p>
          <a:p>
            <a:r>
              <a:rPr lang="en-US" altLang="en-US" dirty="0"/>
              <a:t>Video tutorial link on how to navigate the </a:t>
            </a:r>
            <a:r>
              <a:rPr lang="en-US" altLang="en-US" dirty="0" err="1"/>
              <a:t>site:</a:t>
            </a:r>
            <a:r>
              <a:rPr lang="en-US" b="1" dirty="0" err="1"/>
              <a:t>some</a:t>
            </a:r>
            <a:r>
              <a:rPr lang="en-US" b="1" dirty="0"/>
              <a:t> features/procedures may have changed or updated since launch of 2016)</a:t>
            </a:r>
            <a:r>
              <a:rPr lang="en-US" altLang="en-US" b="1" dirty="0">
                <a:latin typeface="Georgia" panose="02040502050405020303" pitchFamily="18" charset="0"/>
                <a:hlinkClick r:id="rId3"/>
              </a:rPr>
              <a:t> http://bit.ly/2qvgTF5</a:t>
            </a:r>
            <a:endParaRPr lang="en-US" altLang="en-US" dirty="0"/>
          </a:p>
          <a:p>
            <a:endParaRPr lang="en-US" dirty="0"/>
          </a:p>
        </p:txBody>
      </p:sp>
    </p:spTree>
    <p:extLst>
      <p:ext uri="{BB962C8B-B14F-4D97-AF65-F5344CB8AC3E}">
        <p14:creationId xmlns:p14="http://schemas.microsoft.com/office/powerpoint/2010/main" val="17971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tx1"/>
            </a:solidFill>
          </a:ln>
        </p:spPr>
        <p:txBody>
          <a:bodyPr>
            <a:normAutofit/>
          </a:bodyPr>
          <a:lstStyle/>
          <a:p>
            <a:r>
              <a:rPr lang="en-US" sz="3600" dirty="0">
                <a:effectLst>
                  <a:outerShdw blurRad="38100" dist="38100" dir="2700000" algn="tl">
                    <a:srgbClr val="000000">
                      <a:alpha val="43137"/>
                    </a:srgbClr>
                  </a:outerShdw>
                </a:effectLst>
              </a:rPr>
              <a:t>Q. How do I activate my online account</a:t>
            </a:r>
          </a:p>
        </p:txBody>
      </p:sp>
      <p:sp>
        <p:nvSpPr>
          <p:cNvPr id="3" name="Content Placeholder 2"/>
          <p:cNvSpPr>
            <a:spLocks noGrp="1"/>
          </p:cNvSpPr>
          <p:nvPr>
            <p:ph idx="1"/>
          </p:nvPr>
        </p:nvSpPr>
        <p:spPr>
          <a:xfrm>
            <a:off x="457200" y="1600200"/>
            <a:ext cx="8229600" cy="5105400"/>
          </a:xfrm>
        </p:spPr>
        <p:txBody>
          <a:bodyPr/>
          <a:lstStyle/>
          <a:p>
            <a:r>
              <a:rPr lang="en-US" dirty="0"/>
              <a:t>At the Sign-in home page, click the ‘Forgot </a:t>
            </a:r>
            <a:r>
              <a:rPr lang="en-US" u="sng" dirty="0">
                <a:solidFill>
                  <a:schemeClr val="accent1">
                    <a:lumMod val="75000"/>
                  </a:schemeClr>
                </a:solidFill>
              </a:rPr>
              <a:t>my password</a:t>
            </a:r>
            <a:r>
              <a:rPr lang="en-US" dirty="0"/>
              <a:t>’ link</a:t>
            </a:r>
          </a:p>
          <a:p>
            <a:endParaRPr lang="en-US" u="sng" dirty="0">
              <a:solidFill>
                <a:schemeClr val="accent1">
                  <a:lumMod val="75000"/>
                </a:schemeClr>
              </a:solidFill>
            </a:endParaRPr>
          </a:p>
          <a:p>
            <a:endParaRPr lang="en-US" u="sng" dirty="0">
              <a:solidFill>
                <a:schemeClr val="accent1">
                  <a:lumMod val="75000"/>
                </a:schemeClr>
              </a:solidFill>
            </a:endParaRPr>
          </a:p>
          <a:p>
            <a:endParaRPr lang="en-US" dirty="0"/>
          </a:p>
          <a:p>
            <a:pPr marL="0" indent="0">
              <a:buNone/>
            </a:pPr>
            <a:endParaRPr lang="en-US" u="sng" dirty="0">
              <a:solidFill>
                <a:schemeClr val="accent1">
                  <a:lumMod val="75000"/>
                </a:schemeClr>
              </a:solidFill>
            </a:endParaRPr>
          </a:p>
          <a:p>
            <a:pPr marL="0" indent="0">
              <a:buNone/>
            </a:pPr>
            <a:endParaRPr lang="en-US" u="sng" dirty="0">
              <a:solidFill>
                <a:schemeClr val="accent1">
                  <a:lumMod val="75000"/>
                </a:schemeClr>
              </a:solidFill>
            </a:endParaRPr>
          </a:p>
          <a:p>
            <a:pPr marL="0" indent="0">
              <a:buNone/>
            </a:pPr>
            <a:endParaRPr lang="en-US" dirty="0"/>
          </a:p>
          <a:p>
            <a:endParaRPr lang="en-US" u="sng" dirty="0">
              <a:solidFill>
                <a:schemeClr val="accent1">
                  <a:lumMod val="75000"/>
                </a:schemeClr>
              </a:solidFill>
            </a:endParaRPr>
          </a:p>
          <a:p>
            <a:endParaRPr lang="en-US" u="sng" dirty="0">
              <a:solidFill>
                <a:schemeClr val="accent1">
                  <a:lumMod val="75000"/>
                </a:schemeClr>
              </a:solidFill>
            </a:endParaRPr>
          </a:p>
          <a:p>
            <a:endParaRPr lang="en-US" dirty="0"/>
          </a:p>
        </p:txBody>
      </p:sp>
      <p:pic>
        <p:nvPicPr>
          <p:cNvPr id="4" name="Picture 3"/>
          <p:cNvPicPr/>
          <p:nvPr/>
        </p:nvPicPr>
        <p:blipFill>
          <a:blip r:embed="rId3" cstate="print"/>
          <a:stretch>
            <a:fillRect/>
          </a:stretch>
        </p:blipFill>
        <p:spPr>
          <a:xfrm>
            <a:off x="1905000" y="2819400"/>
            <a:ext cx="5791200" cy="3581400"/>
          </a:xfrm>
          <a:prstGeom prst="rect">
            <a:avLst/>
          </a:prstGeom>
        </p:spPr>
      </p:pic>
    </p:spTree>
    <p:extLst>
      <p:ext uri="{BB962C8B-B14F-4D97-AF65-F5344CB8AC3E}">
        <p14:creationId xmlns:p14="http://schemas.microsoft.com/office/powerpoint/2010/main" val="203916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tx1"/>
            </a:solidFill>
          </a:ln>
        </p:spPr>
        <p:txBody>
          <a:bodyPr>
            <a:normAutofit fontScale="90000"/>
          </a:bodyPr>
          <a:lstStyle/>
          <a:p>
            <a:r>
              <a:rPr lang="en-US" dirty="0">
                <a:effectLst>
                  <a:outerShdw blurRad="38100" dist="38100" dir="2700000" algn="tl">
                    <a:srgbClr val="000000">
                      <a:alpha val="43137"/>
                    </a:srgbClr>
                  </a:outerShdw>
                </a:effectLst>
              </a:rPr>
              <a:t>Q. How do I activate my online account</a:t>
            </a:r>
          </a:p>
        </p:txBody>
      </p:sp>
      <p:sp>
        <p:nvSpPr>
          <p:cNvPr id="3" name="Content Placeholder 2"/>
          <p:cNvSpPr>
            <a:spLocks noGrp="1"/>
          </p:cNvSpPr>
          <p:nvPr>
            <p:ph idx="1"/>
          </p:nvPr>
        </p:nvSpPr>
        <p:spPr>
          <a:xfrm>
            <a:off x="304800" y="1676400"/>
            <a:ext cx="8229600" cy="5105400"/>
          </a:xfrm>
        </p:spPr>
        <p:txBody>
          <a:bodyPr/>
          <a:lstStyle/>
          <a:p>
            <a:r>
              <a:rPr lang="en-US" dirty="0"/>
              <a:t>A dialog box will open up – see below</a:t>
            </a:r>
          </a:p>
          <a:p>
            <a:r>
              <a:rPr lang="en-US" dirty="0"/>
              <a:t>In the ‘Username’ field, type an email address and hit submit </a:t>
            </a:r>
            <a:r>
              <a:rPr lang="en-US" sz="2000" b="1" dirty="0">
                <a:solidFill>
                  <a:srgbClr val="C00000"/>
                </a:solidFill>
              </a:rPr>
              <a:t>(please note, the email address is the username and it is the valid email address on file at headquarters)</a:t>
            </a:r>
          </a:p>
          <a:p>
            <a:endParaRPr lang="en-US" dirty="0"/>
          </a:p>
          <a:p>
            <a:endParaRPr lang="en-US" dirty="0"/>
          </a:p>
          <a:p>
            <a:endParaRPr lang="en-US" dirty="0"/>
          </a:p>
        </p:txBody>
      </p:sp>
      <p:pic>
        <p:nvPicPr>
          <p:cNvPr id="5" name="Picture 4"/>
          <p:cNvPicPr/>
          <p:nvPr/>
        </p:nvPicPr>
        <p:blipFill>
          <a:blip r:embed="rId2" cstate="print"/>
          <a:stretch>
            <a:fillRect/>
          </a:stretch>
        </p:blipFill>
        <p:spPr>
          <a:xfrm>
            <a:off x="1524000" y="3810000"/>
            <a:ext cx="6172200" cy="2857500"/>
          </a:xfrm>
          <a:prstGeom prst="rect">
            <a:avLst/>
          </a:prstGeom>
        </p:spPr>
      </p:pic>
    </p:spTree>
    <p:extLst>
      <p:ext uri="{BB962C8B-B14F-4D97-AF65-F5344CB8AC3E}">
        <p14:creationId xmlns:p14="http://schemas.microsoft.com/office/powerpoint/2010/main" val="127257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tx1"/>
            </a:solidFill>
          </a:ln>
        </p:spPr>
        <p:txBody>
          <a:bodyPr>
            <a:noAutofit/>
          </a:bodyPr>
          <a:lstStyle/>
          <a:p>
            <a:r>
              <a:rPr lang="en-US" sz="4000" dirty="0">
                <a:effectLst>
                  <a:outerShdw blurRad="38100" dist="38100" dir="2700000" algn="tl">
                    <a:srgbClr val="000000">
                      <a:alpha val="43137"/>
                    </a:srgbClr>
                  </a:outerShdw>
                </a:effectLst>
              </a:rPr>
              <a:t>Q. How do I activate my online account</a:t>
            </a:r>
            <a:endParaRPr lang="en-US" sz="3800" dirty="0"/>
          </a:p>
        </p:txBody>
      </p:sp>
      <p:sp>
        <p:nvSpPr>
          <p:cNvPr id="3" name="Content Placeholder 2"/>
          <p:cNvSpPr>
            <a:spLocks noGrp="1"/>
          </p:cNvSpPr>
          <p:nvPr>
            <p:ph idx="1"/>
          </p:nvPr>
        </p:nvSpPr>
        <p:spPr>
          <a:xfrm>
            <a:off x="457200" y="1600200"/>
            <a:ext cx="8229600" cy="5181600"/>
          </a:xfrm>
        </p:spPr>
        <p:txBody>
          <a:bodyPr/>
          <a:lstStyle/>
          <a:p>
            <a:r>
              <a:rPr lang="en-US" dirty="0"/>
              <a:t>Once your email address is submitted, the system validates the address</a:t>
            </a:r>
          </a:p>
          <a:p>
            <a:r>
              <a:rPr lang="en-US" dirty="0"/>
              <a:t>A dialog box will open – see below, instructing members to check their inbox for instructions on resetting password. Click on close.</a:t>
            </a:r>
          </a:p>
        </p:txBody>
      </p:sp>
      <p:pic>
        <p:nvPicPr>
          <p:cNvPr id="4" name="Picture 3"/>
          <p:cNvPicPr/>
          <p:nvPr/>
        </p:nvPicPr>
        <p:blipFill>
          <a:blip r:embed="rId2" cstate="print"/>
          <a:stretch>
            <a:fillRect/>
          </a:stretch>
        </p:blipFill>
        <p:spPr>
          <a:xfrm>
            <a:off x="1447800" y="4191000"/>
            <a:ext cx="5943600" cy="2451735"/>
          </a:xfrm>
          <a:prstGeom prst="rect">
            <a:avLst/>
          </a:prstGeom>
        </p:spPr>
      </p:pic>
    </p:spTree>
    <p:extLst>
      <p:ext uri="{BB962C8B-B14F-4D97-AF65-F5344CB8AC3E}">
        <p14:creationId xmlns:p14="http://schemas.microsoft.com/office/powerpoint/2010/main" val="4639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tx1"/>
            </a:solidFill>
          </a:ln>
        </p:spPr>
        <p:txBody>
          <a:bodyPr>
            <a:normAutofit fontScale="90000"/>
          </a:bodyPr>
          <a:lstStyle/>
          <a:p>
            <a:r>
              <a:rPr lang="en-US" dirty="0">
                <a:effectLst>
                  <a:outerShdw blurRad="38100" dist="38100" dir="2700000" algn="tl">
                    <a:srgbClr val="000000">
                      <a:alpha val="43137"/>
                    </a:srgbClr>
                  </a:outerShdw>
                </a:effectLst>
              </a:rPr>
              <a:t>Q. How do I activate my online account</a:t>
            </a:r>
            <a:endParaRPr lang="en-US" dirty="0"/>
          </a:p>
        </p:txBody>
      </p:sp>
      <p:sp>
        <p:nvSpPr>
          <p:cNvPr id="3" name="Content Placeholder 2"/>
          <p:cNvSpPr>
            <a:spLocks noGrp="1"/>
          </p:cNvSpPr>
          <p:nvPr>
            <p:ph idx="1"/>
          </p:nvPr>
        </p:nvSpPr>
        <p:spPr>
          <a:xfrm>
            <a:off x="457200" y="1600200"/>
            <a:ext cx="8229600" cy="5181600"/>
          </a:xfrm>
        </p:spPr>
        <p:txBody>
          <a:bodyPr/>
          <a:lstStyle/>
          <a:p>
            <a:r>
              <a:rPr lang="en-US" sz="2800" dirty="0"/>
              <a:t>In the email instruction, click on the link to reset your password.</a:t>
            </a:r>
          </a:p>
          <a:p>
            <a:r>
              <a:rPr lang="en-US" sz="2800" dirty="0"/>
              <a:t>You will be routed to your member page.</a:t>
            </a:r>
          </a:p>
          <a:p>
            <a:endParaRPr lang="en-US" dirty="0"/>
          </a:p>
        </p:txBody>
      </p:sp>
      <p:pic>
        <p:nvPicPr>
          <p:cNvPr id="4" name="Picture 3"/>
          <p:cNvPicPr/>
          <p:nvPr/>
        </p:nvPicPr>
        <p:blipFill>
          <a:blip r:embed="rId2" cstate="print"/>
          <a:srcRect/>
          <a:stretch>
            <a:fillRect/>
          </a:stretch>
        </p:blipFill>
        <p:spPr bwMode="auto">
          <a:xfrm>
            <a:off x="1447800" y="3200400"/>
            <a:ext cx="5941060" cy="3200400"/>
          </a:xfrm>
          <a:prstGeom prst="rect">
            <a:avLst/>
          </a:prstGeom>
          <a:noFill/>
          <a:ln w="9525">
            <a:noFill/>
            <a:miter lim="800000"/>
            <a:headEnd/>
            <a:tailEnd/>
          </a:ln>
        </p:spPr>
      </p:pic>
    </p:spTree>
    <p:extLst>
      <p:ext uri="{BB962C8B-B14F-4D97-AF65-F5344CB8AC3E}">
        <p14:creationId xmlns:p14="http://schemas.microsoft.com/office/powerpoint/2010/main" val="281827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3954-E034-4ABB-B179-6E15BA87818D}"/>
              </a:ext>
            </a:extLst>
          </p:cNvPr>
          <p:cNvSpPr>
            <a:spLocks noGrp="1"/>
          </p:cNvSpPr>
          <p:nvPr>
            <p:ph type="title"/>
          </p:nvPr>
        </p:nvSpPr>
        <p:spPr>
          <a:noFill/>
        </p:spPr>
        <p:style>
          <a:lnRef idx="2">
            <a:schemeClr val="dk1"/>
          </a:lnRef>
          <a:fillRef idx="1">
            <a:schemeClr val="lt1"/>
          </a:fillRef>
          <a:effectRef idx="0">
            <a:schemeClr val="dk1"/>
          </a:effectRef>
          <a:fontRef idx="minor">
            <a:schemeClr val="dk1"/>
          </a:fontRef>
        </p:style>
        <p:txBody>
          <a:bodyPr>
            <a:normAutofit/>
          </a:bodyPr>
          <a:lstStyle/>
          <a:p>
            <a:r>
              <a:rPr lang="en-US" sz="3200" b="1" dirty="0"/>
              <a:t>Q. Unable to login (system not recognizing my email)</a:t>
            </a:r>
          </a:p>
        </p:txBody>
      </p:sp>
      <p:sp>
        <p:nvSpPr>
          <p:cNvPr id="3" name="Content Placeholder 2">
            <a:extLst>
              <a:ext uri="{FF2B5EF4-FFF2-40B4-BE49-F238E27FC236}">
                <a16:creationId xmlns:a16="http://schemas.microsoft.com/office/drawing/2014/main" id="{42E720BE-665C-47B9-8CF1-6DFE05DBFF6A}"/>
              </a:ext>
            </a:extLst>
          </p:cNvPr>
          <p:cNvSpPr>
            <a:spLocks noGrp="1"/>
          </p:cNvSpPr>
          <p:nvPr>
            <p:ph idx="1"/>
          </p:nvPr>
        </p:nvSpPr>
        <p:spPr>
          <a:xfrm>
            <a:off x="457200" y="1600200"/>
            <a:ext cx="8229600" cy="5181600"/>
          </a:xfrm>
        </p:spPr>
        <p:txBody>
          <a:bodyPr>
            <a:normAutofit/>
          </a:bodyPr>
          <a:lstStyle/>
          <a:p>
            <a:r>
              <a:rPr lang="en-US" sz="2000" dirty="0"/>
              <a:t>Please email </a:t>
            </a:r>
            <a:r>
              <a:rPr lang="en-US" sz="2000" dirty="0">
                <a:hlinkClick r:id="rId2"/>
              </a:rPr>
              <a:t>membership@ahepa.org</a:t>
            </a:r>
            <a:r>
              <a:rPr lang="en-US" sz="2000" dirty="0"/>
              <a:t> and provide current email address and membershipid.  Once email has been updated in the system, you will receive an email to re-activate your account by going to the Sign-in home page – see below screen shot, click the ‘Forgot </a:t>
            </a:r>
            <a:r>
              <a:rPr lang="en-US" sz="2000" u="sng" dirty="0"/>
              <a:t>my password</a:t>
            </a:r>
            <a:r>
              <a:rPr lang="en-US" sz="2000" dirty="0"/>
              <a:t>’ link (follow instruction as provided on screen)</a:t>
            </a:r>
          </a:p>
          <a:p>
            <a:endParaRPr lang="en-US" sz="2800" dirty="0"/>
          </a:p>
          <a:p>
            <a:endParaRPr lang="en-US" sz="2800" dirty="0"/>
          </a:p>
        </p:txBody>
      </p:sp>
      <p:pic>
        <p:nvPicPr>
          <p:cNvPr id="4" name="Picture 3">
            <a:extLst>
              <a:ext uri="{FF2B5EF4-FFF2-40B4-BE49-F238E27FC236}">
                <a16:creationId xmlns:a16="http://schemas.microsoft.com/office/drawing/2014/main" id="{05B510F3-321E-405F-A1D8-63A6348863DE}"/>
              </a:ext>
            </a:extLst>
          </p:cNvPr>
          <p:cNvPicPr/>
          <p:nvPr/>
        </p:nvPicPr>
        <p:blipFill>
          <a:blip r:embed="rId3" cstate="print"/>
          <a:stretch>
            <a:fillRect/>
          </a:stretch>
        </p:blipFill>
        <p:spPr>
          <a:xfrm>
            <a:off x="1752600" y="3429000"/>
            <a:ext cx="5791200" cy="3154362"/>
          </a:xfrm>
          <a:prstGeom prst="rect">
            <a:avLst/>
          </a:prstGeom>
        </p:spPr>
      </p:pic>
    </p:spTree>
    <p:extLst>
      <p:ext uri="{BB962C8B-B14F-4D97-AF65-F5344CB8AC3E}">
        <p14:creationId xmlns:p14="http://schemas.microsoft.com/office/powerpoint/2010/main" val="108682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0D66-8562-4D9F-A525-2D1422AD843B}"/>
              </a:ext>
            </a:extLst>
          </p:cNvPr>
          <p:cNvSpPr>
            <a:spLocks noGrp="1"/>
          </p:cNvSpPr>
          <p:nvPr>
            <p:ph type="title"/>
          </p:nvPr>
        </p:nvSpPr>
        <p:spPr>
          <a:xfrm>
            <a:off x="381000" y="228600"/>
            <a:ext cx="8610600" cy="685800"/>
          </a:xfrm>
          <a:ln>
            <a:solidFill>
              <a:schemeClr val="tx1"/>
            </a:solidFill>
          </a:ln>
        </p:spPr>
        <p:txBody>
          <a:bodyPr>
            <a:noAutofit/>
          </a:bodyPr>
          <a:lstStyle/>
          <a:p>
            <a:r>
              <a:rPr lang="en-US" sz="2800" dirty="0"/>
              <a:t>Q. How will Chapter know when a member pays online</a:t>
            </a:r>
          </a:p>
        </p:txBody>
      </p:sp>
      <p:sp>
        <p:nvSpPr>
          <p:cNvPr id="3" name="Content Placeholder 2">
            <a:extLst>
              <a:ext uri="{FF2B5EF4-FFF2-40B4-BE49-F238E27FC236}">
                <a16:creationId xmlns:a16="http://schemas.microsoft.com/office/drawing/2014/main" id="{4A139B23-70B6-4462-835F-B856B3DCB60E}"/>
              </a:ext>
            </a:extLst>
          </p:cNvPr>
          <p:cNvSpPr>
            <a:spLocks noGrp="1"/>
          </p:cNvSpPr>
          <p:nvPr>
            <p:ph idx="1"/>
          </p:nvPr>
        </p:nvSpPr>
        <p:spPr>
          <a:xfrm>
            <a:off x="381000" y="1143000"/>
            <a:ext cx="8610600" cy="3903663"/>
          </a:xfrm>
        </p:spPr>
        <p:txBody>
          <a:bodyPr>
            <a:normAutofit/>
          </a:bodyPr>
          <a:lstStyle/>
          <a:p>
            <a:pPr marL="0" indent="0">
              <a:buNone/>
            </a:pPr>
            <a:r>
              <a:rPr lang="en-US" sz="2000" dirty="0"/>
              <a:t>A. When a member pays dues online, headquarters will send a notification to the         chapter</a:t>
            </a:r>
          </a:p>
        </p:txBody>
      </p:sp>
    </p:spTree>
    <p:extLst>
      <p:ext uri="{BB962C8B-B14F-4D97-AF65-F5344CB8AC3E}">
        <p14:creationId xmlns:p14="http://schemas.microsoft.com/office/powerpoint/2010/main" val="300346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88A098A-2443-457D-B913-9CFA9E8029D1}"/>
              </a:ext>
            </a:extLst>
          </p:cNvPr>
          <p:cNvSpPr>
            <a:spLocks noGrp="1"/>
          </p:cNvSpPr>
          <p:nvPr>
            <p:ph type="title"/>
          </p:nvPr>
        </p:nvSpPr>
        <p:spPr>
          <a:xfrm>
            <a:off x="457200" y="275808"/>
            <a:ext cx="8229600" cy="1009650"/>
          </a:xfrm>
          <a:ln>
            <a:solidFill>
              <a:schemeClr val="tx1"/>
            </a:solidFill>
          </a:ln>
        </p:spPr>
        <p:txBody>
          <a:bodyPr/>
          <a:lstStyle/>
          <a:p>
            <a:pPr eaLnBrk="1" hangingPunct="1">
              <a:defRPr/>
            </a:pPr>
            <a:r>
              <a:rPr lang="en-US" altLang="en-US" sz="2800" b="1" dirty="0">
                <a:latin typeface="Calibri" panose="020F0502020204030204" pitchFamily="34" charset="0"/>
                <a:cs typeface="Calibri" panose="020F0502020204030204" pitchFamily="34" charset="0"/>
              </a:rPr>
              <a:t>For Chapter officers: General Information on initiating/reinstating member online</a:t>
            </a:r>
          </a:p>
        </p:txBody>
      </p:sp>
      <p:sp>
        <p:nvSpPr>
          <p:cNvPr id="16387" name="Content Placeholder 2">
            <a:extLst>
              <a:ext uri="{FF2B5EF4-FFF2-40B4-BE49-F238E27FC236}">
                <a16:creationId xmlns:a16="http://schemas.microsoft.com/office/drawing/2014/main" id="{B18C122C-CA46-4D1F-86E3-4D80DB84D970}"/>
              </a:ext>
            </a:extLst>
          </p:cNvPr>
          <p:cNvSpPr>
            <a:spLocks noGrp="1"/>
          </p:cNvSpPr>
          <p:nvPr>
            <p:ph idx="1"/>
          </p:nvPr>
        </p:nvSpPr>
        <p:spPr>
          <a:xfrm>
            <a:off x="457200" y="1447800"/>
            <a:ext cx="8229600" cy="4525962"/>
          </a:xfrm>
        </p:spPr>
        <p:txBody>
          <a:bodyPr/>
          <a:lstStyle/>
          <a:p>
            <a:pPr eaLnBrk="1" hangingPunct="1">
              <a:buFont typeface="Wingdings" panose="05000000000000000000" pitchFamily="2" charset="2"/>
              <a:buChar char="ü"/>
              <a:defRPr/>
            </a:pPr>
            <a:r>
              <a:rPr lang="en-US" altLang="en-US" sz="2400" dirty="0">
                <a:latin typeface="Georgia" panose="02040502050405020303" pitchFamily="18" charset="0"/>
              </a:rPr>
              <a:t>For chapter whose members were initiated online, in order for membership certificates be mailed, application forms </a:t>
            </a:r>
            <a:r>
              <a:rPr lang="en-US" altLang="en-US" sz="2400" b="1" u="sng" dirty="0">
                <a:latin typeface="Georgia" panose="02040502050405020303" pitchFamily="18" charset="0"/>
              </a:rPr>
              <a:t>MUST</a:t>
            </a:r>
            <a:r>
              <a:rPr lang="en-US" altLang="en-US" sz="2400" dirty="0">
                <a:latin typeface="Georgia" panose="02040502050405020303" pitchFamily="18" charset="0"/>
              </a:rPr>
              <a:t> be mailed to headquarters (1909 Q St., NW, Ste 500, Washington, DC 20009) </a:t>
            </a:r>
            <a:r>
              <a:rPr lang="en-US" altLang="en-US" sz="2400" b="1" u="sng" dirty="0">
                <a:latin typeface="Georgia" panose="02040502050405020303" pitchFamily="18" charset="0"/>
              </a:rPr>
              <a:t>OR</a:t>
            </a:r>
            <a:r>
              <a:rPr lang="en-US" altLang="en-US" sz="2400" dirty="0">
                <a:latin typeface="Georgia" panose="02040502050405020303" pitchFamily="18" charset="0"/>
              </a:rPr>
              <a:t> emailed to membership@ahepa.org.</a:t>
            </a:r>
          </a:p>
        </p:txBody>
      </p:sp>
    </p:spTree>
    <p:extLst>
      <p:ext uri="{BB962C8B-B14F-4D97-AF65-F5344CB8AC3E}">
        <p14:creationId xmlns:p14="http://schemas.microsoft.com/office/powerpoint/2010/main" val="2187743607"/>
      </p:ext>
    </p:extLst>
  </p:cSld>
  <p:clrMapOvr>
    <a:masterClrMapping/>
  </p:clrMapOvr>
  <mc:AlternateContent xmlns:mc="http://schemas.openxmlformats.org/markup-compatibility/2006" xmlns:p14="http://schemas.microsoft.com/office/powerpoint/2010/main">
    <mc:Choice Requires="p14">
      <p:transition spd="slow" p14:dur="2000" advTm="25696"/>
    </mc:Choice>
    <mc:Fallback xmlns="">
      <p:transition spd="slow" advTm="25696"/>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2774</TotalTime>
  <Words>1956</Words>
  <Application>Microsoft Office PowerPoint</Application>
  <PresentationFormat>On-screen Show (4:3)</PresentationFormat>
  <Paragraphs>140</Paragraphs>
  <Slides>27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Georgia</vt:lpstr>
      <vt:lpstr>Wingdings</vt:lpstr>
      <vt:lpstr>Office Theme</vt:lpstr>
      <vt:lpstr> A Guide to AHEPA Online Membership Presented by  Rosalind N. Ofuokwu, MBA-Director of Membership  </vt:lpstr>
      <vt:lpstr>Q. Where do I find the link for the Online Membership</vt:lpstr>
      <vt:lpstr>Q. How do I activate my online account</vt:lpstr>
      <vt:lpstr>Q. How do I activate my online account</vt:lpstr>
      <vt:lpstr>Q. How do I activate my online account</vt:lpstr>
      <vt:lpstr>Q. How do I activate my online account</vt:lpstr>
      <vt:lpstr>Q. Unable to login (system not recognizing my email)</vt:lpstr>
      <vt:lpstr>Q. How will Chapter know when a member pays online</vt:lpstr>
      <vt:lpstr>For Chapter officers: General Information on initiating/reinstating member online</vt:lpstr>
      <vt:lpstr>Q: Can Headquarters Collect Chapter Dues?</vt:lpstr>
      <vt:lpstr>PAYMENT PAYMENT: CHAPTER OFFICER LEVEL</vt:lpstr>
      <vt:lpstr>DUES PAYMENT: CHAPTER OFFICER LEVEL</vt:lpstr>
      <vt:lpstr>DUES PAYMENT: CHAPTER OFFICER LEVEL</vt:lpstr>
      <vt:lpstr>DUES PAYMENT: CHAPTER OFFICER LEVEL</vt:lpstr>
      <vt:lpstr>IMPORTANT NOTES</vt:lpstr>
      <vt:lpstr>MANAGING MEMBER INFORMATION (Chapter Officers)</vt:lpstr>
      <vt:lpstr>MANAGING MEMBER INFORMATION (Chapter Officers)</vt:lpstr>
      <vt:lpstr>MEMBER PROFILE – ABOUT ME TAB</vt:lpstr>
      <vt:lpstr>MEMBER PROFILE – HISTORY TAB</vt:lpstr>
      <vt:lpstr>REPORTS DOWNLOAD</vt:lpstr>
      <vt:lpstr>REPORTS DOWNLOAD</vt:lpstr>
      <vt:lpstr>REPORTS DOWNLOAD</vt:lpstr>
      <vt:lpstr>CHAPTER BILLING</vt:lpstr>
      <vt:lpstr>REPORTS DOWNLOAD – MEMBERSHIP CARDS</vt:lpstr>
      <vt:lpstr>REPORTS DOWNLOAD – MEMBER LABELS</vt:lpstr>
      <vt:lpstr>REPORTS DOWNLOAD – MEMBER LABELS</vt:lpstr>
      <vt:lpstr>General Information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AHEPA ONLINE MEMBERSHIP TUTORIAL Presented by Rosalind N. Ofuokwu, MBA Contact (questions/inquiries): membership@ahepa.org</dc:title>
  <dc:creator>office computer</dc:creator>
  <cp:lastModifiedBy>Rosalind Ofuokwu</cp:lastModifiedBy>
  <cp:revision>112</cp:revision>
  <dcterms:created xsi:type="dcterms:W3CDTF">2016-06-27T16:19:44Z</dcterms:created>
  <dcterms:modified xsi:type="dcterms:W3CDTF">2019-12-09T22:03:57Z</dcterms:modified>
</cp:coreProperties>
</file>